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0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2" autoAdjust="0"/>
    <p:restoredTop sz="94673" autoAdjust="0"/>
  </p:normalViewPr>
  <p:slideViewPr>
    <p:cSldViewPr>
      <p:cViewPr varScale="1">
        <p:scale>
          <a:sx n="83" d="100"/>
          <a:sy n="83" d="100"/>
        </p:scale>
        <p:origin x="-142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B3734F-FD22-4409-8BDA-560CE8D9C763}" type="datetimeFigureOut">
              <a:rPr lang="en-US" smtClean="0"/>
              <a:pPr/>
              <a:t>6/10/2021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91AEA9C-6556-4949-8170-CB0C95DBDF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91AEA9C-6556-4949-8170-CB0C95DBDF2F}" type="slidenum">
              <a:rPr lang="en-US" smtClean="0"/>
              <a:pPr/>
              <a:t>25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1"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DEC575-D920-4E03-93AE-6F825E30D802}" type="datetimeFigureOut">
              <a:rPr lang="en-US" smtClean="0"/>
              <a:pPr/>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DEC575-D920-4E03-93AE-6F825E30D802}" type="datetimeFigureOut">
              <a:rPr lang="en-US" smtClean="0"/>
              <a:pPr/>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DEC575-D920-4E03-93AE-6F825E30D802}" type="datetimeFigureOut">
              <a:rPr lang="en-US" smtClean="0"/>
              <a:pPr/>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DEC575-D920-4E03-93AE-6F825E30D802}" type="datetimeFigureOut">
              <a:rPr lang="en-US" smtClean="0"/>
              <a:pPr/>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DEC575-D920-4E03-93AE-6F825E30D802}" type="datetimeFigureOut">
              <a:rPr lang="en-US" smtClean="0"/>
              <a:pPr/>
              <a:t>6/10/2021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DEC575-D920-4E03-93AE-6F825E30D802}" type="datetimeFigureOut">
              <a:rPr lang="en-US" smtClean="0"/>
              <a:pPr/>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7DEC575-D920-4E03-93AE-6F825E30D802}" type="datetimeFigureOut">
              <a:rPr lang="en-US" smtClean="0"/>
              <a:pPr/>
              <a:t>6/10/2021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DEC575-D920-4E03-93AE-6F825E30D802}" type="datetimeFigureOut">
              <a:rPr lang="en-US" smtClean="0"/>
              <a:pPr/>
              <a:t>6/10/2021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DEC575-D920-4E03-93AE-6F825E30D802}" type="datetimeFigureOut">
              <a:rPr lang="en-US" smtClean="0"/>
              <a:pPr/>
              <a:t>6/10/2021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2"/>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DEC575-D920-4E03-93AE-6F825E30D802}" type="datetimeFigureOut">
              <a:rPr lang="en-US" smtClean="0"/>
              <a:pPr/>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7"/>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0"/>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DEC575-D920-4E03-93AE-6F825E30D802}" type="datetimeFigureOut">
              <a:rPr lang="en-US" smtClean="0"/>
              <a:pPr/>
              <a:t>6/10/2021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75D551-DC0B-40FC-9D81-8377A6E3D91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7000" r="-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1"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3"/>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DEC575-D920-4E03-93AE-6F825E30D802}" type="datetimeFigureOut">
              <a:rPr lang="en-US" smtClean="0"/>
              <a:pPr/>
              <a:t>6/10/2021</a:t>
            </a:fld>
            <a:endParaRPr lang="en-US"/>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75D551-DC0B-40FC-9D81-8377A6E3D91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hyperlink" Target="http://www.w3school.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7.xml"/><Relationship Id="rId4" Type="http://schemas.openxmlformats.org/officeDocument/2006/relationships/hyperlink" Target="http://www.microsoft.com/"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Rectangle 12"/>
          <p:cNvSpPr>
            <a:spLocks noChangeArrowheads="1"/>
          </p:cNvSpPr>
          <p:nvPr/>
        </p:nvSpPr>
        <p:spPr bwMode="auto">
          <a:xfrm>
            <a:off x="2" y="0"/>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61" name="Rectangle 13"/>
          <p:cNvSpPr>
            <a:spLocks noChangeArrowheads="1"/>
          </p:cNvSpPr>
          <p:nvPr/>
        </p:nvSpPr>
        <p:spPr bwMode="auto">
          <a:xfrm>
            <a:off x="3" y="457200"/>
            <a:ext cx="184731" cy="543698"/>
          </a:xfrm>
          <a:prstGeom prst="rect">
            <a:avLst/>
          </a:prstGeom>
          <a:noFill/>
          <a:ln w="9525">
            <a:noFill/>
            <a:miter lim="800000"/>
            <a:headEnd/>
            <a:tailEnd/>
          </a:ln>
          <a:effectLst/>
        </p:spPr>
        <p:txBody>
          <a:bodyPr vert="horz" wrap="none" lIns="91440" tIns="45720" rIns="91440" bIns="12696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343400"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43434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63" name="Rectangle 15"/>
          <p:cNvSpPr>
            <a:spLocks noChangeArrowheads="1"/>
          </p:cNvSpPr>
          <p:nvPr/>
        </p:nvSpPr>
        <p:spPr bwMode="auto">
          <a:xfrm>
            <a:off x="0" y="1714488"/>
            <a:ext cx="9144000" cy="543698"/>
          </a:xfrm>
          <a:prstGeom prst="rect">
            <a:avLst/>
          </a:prstGeom>
          <a:noFill/>
          <a:ln w="9525">
            <a:noFill/>
            <a:miter lim="800000"/>
            <a:headEnd/>
            <a:tailEnd/>
          </a:ln>
          <a:effectLst/>
        </p:spPr>
        <p:txBody>
          <a:bodyPr vert="horz" wrap="square" lIns="91440" tIns="45720" rIns="91440" bIns="12696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66" name="Rectangle 18"/>
          <p:cNvSpPr>
            <a:spLocks noChangeArrowheads="1"/>
          </p:cNvSpPr>
          <p:nvPr/>
        </p:nvSpPr>
        <p:spPr bwMode="auto">
          <a:xfrm>
            <a:off x="2" y="3170238"/>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Rectangle 22"/>
          <p:cNvSpPr/>
          <p:nvPr/>
        </p:nvSpPr>
        <p:spPr>
          <a:xfrm>
            <a:off x="6716732" y="1071546"/>
            <a:ext cx="184731" cy="369332"/>
          </a:xfrm>
          <a:prstGeom prst="rect">
            <a:avLst/>
          </a:prstGeom>
        </p:spPr>
        <p:txBody>
          <a:bodyPr wrap="none">
            <a:spAutoFit/>
          </a:bodyPr>
          <a:lstStyle/>
          <a:p>
            <a:endParaRPr lang="en-US" dirty="0"/>
          </a:p>
        </p:txBody>
      </p:sp>
      <p:sp>
        <p:nvSpPr>
          <p:cNvPr id="2067" name="Rectangle 19"/>
          <p:cNvSpPr>
            <a:spLocks noChangeArrowheads="1"/>
          </p:cNvSpPr>
          <p:nvPr/>
        </p:nvSpPr>
        <p:spPr bwMode="auto">
          <a:xfrm>
            <a:off x="3" y="0"/>
            <a:ext cx="4152099"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070" name="Picture 22" descr="IMG_20210504_174016-removebg-preview[122]"/>
          <p:cNvPicPr>
            <a:picLocks noChangeAspect="1" noChangeArrowheads="1"/>
          </p:cNvPicPr>
          <p:nvPr/>
        </p:nvPicPr>
        <p:blipFill>
          <a:blip r:embed="rId2"/>
          <a:srcRect/>
          <a:stretch>
            <a:fillRect/>
          </a:stretch>
        </p:blipFill>
        <p:spPr bwMode="auto">
          <a:xfrm>
            <a:off x="3571868" y="0"/>
            <a:ext cx="2609115" cy="2143116"/>
          </a:xfrm>
          <a:prstGeom prst="rect">
            <a:avLst/>
          </a:prstGeom>
          <a:noFill/>
          <a:ln w="9525">
            <a:noFill/>
            <a:miter lim="800000"/>
            <a:headEnd/>
            <a:tailEnd/>
          </a:ln>
        </p:spPr>
      </p:pic>
      <p:sp>
        <p:nvSpPr>
          <p:cNvPr id="29" name="Rectangle 28"/>
          <p:cNvSpPr/>
          <p:nvPr/>
        </p:nvSpPr>
        <p:spPr>
          <a:xfrm>
            <a:off x="1571604" y="2143116"/>
            <a:ext cx="6000792" cy="646331"/>
          </a:xfrm>
          <a:prstGeom prst="rect">
            <a:avLst/>
          </a:prstGeom>
        </p:spPr>
        <p:txBody>
          <a:bodyPr wrap="square">
            <a:spAutoFit/>
          </a:bodyPr>
          <a:lstStyle/>
          <a:p>
            <a:r>
              <a:rPr lang="en-US" sz="3600" b="1" dirty="0" smtClean="0"/>
              <a:t>	  </a:t>
            </a:r>
            <a:r>
              <a:rPr lang="en-US" sz="3600" b="1" dirty="0" smtClean="0">
                <a:solidFill>
                  <a:srgbClr val="FF0000"/>
                </a:solidFill>
              </a:rPr>
              <a:t>Online </a:t>
            </a:r>
            <a:r>
              <a:rPr lang="en-US" sz="3600" b="1" dirty="0">
                <a:solidFill>
                  <a:srgbClr val="FF0000"/>
                </a:solidFill>
              </a:rPr>
              <a:t>Shoes Shopping</a:t>
            </a:r>
            <a:endParaRPr lang="en-US" sz="3600" dirty="0">
              <a:solidFill>
                <a:srgbClr val="FF0000"/>
              </a:solidFill>
            </a:endParaRPr>
          </a:p>
        </p:txBody>
      </p:sp>
      <p:sp>
        <p:nvSpPr>
          <p:cNvPr id="30" name="Rectangle 29"/>
          <p:cNvSpPr/>
          <p:nvPr/>
        </p:nvSpPr>
        <p:spPr>
          <a:xfrm>
            <a:off x="3857620" y="3000372"/>
            <a:ext cx="1836208" cy="523220"/>
          </a:xfrm>
          <a:prstGeom prst="rect">
            <a:avLst/>
          </a:prstGeom>
        </p:spPr>
        <p:txBody>
          <a:bodyPr wrap="none">
            <a:spAutoFit/>
          </a:bodyPr>
          <a:lstStyle/>
          <a:p>
            <a:r>
              <a:rPr lang="en-US" sz="2800" b="1" dirty="0">
                <a:solidFill>
                  <a:srgbClr val="7030A0"/>
                </a:solidFill>
              </a:rPr>
              <a:t>Group No:-</a:t>
            </a:r>
            <a:endParaRPr lang="en-US" sz="2800" dirty="0">
              <a:solidFill>
                <a:srgbClr val="7030A0"/>
              </a:solidFill>
            </a:endParaRPr>
          </a:p>
        </p:txBody>
      </p:sp>
      <p:sp>
        <p:nvSpPr>
          <p:cNvPr id="2072" name="Rectangle 24"/>
          <p:cNvSpPr>
            <a:spLocks noChangeArrowheads="1"/>
          </p:cNvSpPr>
          <p:nvPr/>
        </p:nvSpPr>
        <p:spPr bwMode="auto">
          <a:xfrm>
            <a:off x="1" y="0"/>
            <a:ext cx="9144000" cy="62478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4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endParaRPr lang="en-US" sz="2000" b="1" dirty="0">
              <a:solidFill>
                <a:srgbClr val="1F497D"/>
              </a:solidFill>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7030A0"/>
                </a:solidFill>
                <a:effectLst/>
                <a:latin typeface="Calibri" pitchFamily="34" charset="0"/>
                <a:ea typeface="Times New Roman" pitchFamily="18" charset="0"/>
                <a:cs typeface="Calibri" pitchFamily="34" charset="0"/>
              </a:rPr>
              <a:t> Internal Guide:-</a:t>
            </a:r>
            <a:r>
              <a:rPr kumimoji="0" lang="en-US" sz="2000" b="1" i="0" u="none" strike="noStrike" cap="none" normalizeH="0" baseline="0" dirty="0" smtClean="0">
                <a:ln>
                  <a:noFill/>
                </a:ln>
                <a:solidFill>
                  <a:srgbClr val="FFFF00"/>
                </a:solidFill>
                <a:effectLst/>
                <a:latin typeface="Calibri" pitchFamily="34" charset="0"/>
                <a:ea typeface="Times New Roman" pitchFamily="18" charset="0"/>
                <a:cs typeface="Calibri" pitchFamily="34" charset="0"/>
              </a:rPr>
              <a:t>	</a:t>
            </a:r>
            <a:r>
              <a:rPr kumimoji="0" lang="en-US" sz="20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rPr>
              <a:t>					</a:t>
            </a:r>
            <a:r>
              <a:rPr lang="en-US" sz="2000" b="1" dirty="0" smtClean="0">
                <a:solidFill>
                  <a:srgbClr val="1F497D"/>
                </a:solidFill>
                <a:latin typeface="Calibri" pitchFamily="34" charset="0"/>
                <a:ea typeface="Times New Roman" pitchFamily="18" charset="0"/>
                <a:cs typeface="Calibri" pitchFamily="34" charset="0"/>
              </a:rPr>
              <a:t>               </a:t>
            </a:r>
            <a:r>
              <a:rPr kumimoji="0" lang="en-US" sz="20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rPr>
              <a:t>Developed By :-</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 Mr. </a:t>
            </a:r>
            <a:r>
              <a:rPr kumimoji="0" lang="en-US" sz="2000" b="1" i="0" u="none" strike="noStrike" cap="none" normalizeH="0" baseline="0" dirty="0" err="1" smtClean="0">
                <a:ln>
                  <a:noFill/>
                </a:ln>
                <a:solidFill>
                  <a:srgbClr val="FF0000"/>
                </a:solidFill>
                <a:effectLst/>
                <a:latin typeface="Calibri" pitchFamily="34" charset="0"/>
                <a:ea typeface="Times New Roman" pitchFamily="18" charset="0"/>
                <a:cs typeface="Calibri" pitchFamily="34" charset="0"/>
              </a:rPr>
              <a:t>Hiteshbhai</a:t>
            </a:r>
            <a:r>
              <a:rPr kumimoji="0" lang="en-US" sz="2000" b="1" i="0"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 </a:t>
            </a:r>
            <a:r>
              <a:rPr kumimoji="0" lang="en-US" sz="2000" b="1" i="0" u="none" strike="noStrike" cap="none" normalizeH="0" baseline="0" dirty="0" err="1" smtClean="0">
                <a:ln>
                  <a:noFill/>
                </a:ln>
                <a:solidFill>
                  <a:srgbClr val="FF0000"/>
                </a:solidFill>
                <a:effectLst/>
                <a:latin typeface="Calibri" pitchFamily="34" charset="0"/>
                <a:ea typeface="Times New Roman" pitchFamily="18" charset="0"/>
                <a:cs typeface="Calibri" pitchFamily="34" charset="0"/>
              </a:rPr>
              <a:t>Maidh</a:t>
            </a:r>
            <a:r>
              <a:rPr kumimoji="0" lang="en-US" sz="2000" b="1" i="0" u="none" strike="noStrike" cap="none" normalizeH="0" baseline="0" dirty="0" smtClean="0">
                <a:ln>
                  <a:noFill/>
                </a:ln>
                <a:solidFill>
                  <a:srgbClr val="1F497D"/>
                </a:solidFill>
                <a:effectLst/>
                <a:latin typeface="Calibri" pitchFamily="34" charset="0"/>
                <a:ea typeface="Times New Roman" pitchFamily="18" charset="0"/>
                <a:cs typeface="Calibri" pitchFamily="34" charset="0"/>
              </a:rPr>
              <a:t>					</a:t>
            </a:r>
            <a:r>
              <a:rPr lang="en-US" sz="2000" b="1" dirty="0" smtClean="0">
                <a:solidFill>
                  <a:srgbClr val="1F497D"/>
                </a:solidFill>
                <a:latin typeface="Calibri" pitchFamily="34" charset="0"/>
                <a:ea typeface="Times New Roman" pitchFamily="18" charset="0"/>
                <a:cs typeface="Calibri" pitchFamily="34" charset="0"/>
              </a:rPr>
              <a:t>               </a:t>
            </a:r>
            <a:r>
              <a:rPr kumimoji="0" lang="en-US" sz="2000" b="1" i="0" u="none" strike="noStrike" cap="none" normalizeH="0" baseline="0" dirty="0" err="1" smtClean="0">
                <a:ln>
                  <a:noFill/>
                </a:ln>
                <a:solidFill>
                  <a:srgbClr val="FF0000"/>
                </a:solidFill>
                <a:effectLst/>
                <a:latin typeface="Calibri" pitchFamily="34" charset="0"/>
                <a:ea typeface="Times New Roman" pitchFamily="18" charset="0"/>
                <a:cs typeface="Calibri" pitchFamily="34" charset="0"/>
              </a:rPr>
              <a:t>Piyush</a:t>
            </a:r>
            <a:r>
              <a:rPr kumimoji="0" lang="en-US" sz="2000" b="1" i="0"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 </a:t>
            </a:r>
            <a:r>
              <a:rPr kumimoji="0" lang="en-US" sz="2000" b="1" i="0" u="none" strike="noStrike" cap="none" normalizeH="0" baseline="0" dirty="0" err="1" smtClean="0">
                <a:ln>
                  <a:noFill/>
                </a:ln>
                <a:solidFill>
                  <a:srgbClr val="FF0000"/>
                </a:solidFill>
                <a:effectLst/>
                <a:latin typeface="Calibri" pitchFamily="34" charset="0"/>
                <a:ea typeface="Times New Roman" pitchFamily="18" charset="0"/>
                <a:cs typeface="Calibri" pitchFamily="34" charset="0"/>
              </a:rPr>
              <a:t>Solanki</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					</a:t>
            </a:r>
            <a:r>
              <a:rPr lang="en-US" sz="2000" b="1" dirty="0">
                <a:solidFill>
                  <a:srgbClr val="FF0000"/>
                </a:solidFill>
                <a:latin typeface="Calibri" pitchFamily="34" charset="0"/>
                <a:ea typeface="Times New Roman" pitchFamily="18" charset="0"/>
                <a:cs typeface="Calibri" pitchFamily="34" charset="0"/>
              </a:rPr>
              <a:t>	</a:t>
            </a:r>
            <a:r>
              <a:rPr kumimoji="0" lang="en-US" sz="2000" b="1" i="0"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	</a:t>
            </a:r>
            <a:r>
              <a:rPr kumimoji="0" lang="en-US" sz="2000" b="1" i="0" u="none" strike="noStrike" cap="none" normalizeH="0" dirty="0" smtClean="0">
                <a:ln>
                  <a:noFill/>
                </a:ln>
                <a:solidFill>
                  <a:srgbClr val="FF0000"/>
                </a:solidFill>
                <a:effectLst/>
                <a:latin typeface="Calibri" pitchFamily="34" charset="0"/>
                <a:ea typeface="Times New Roman" pitchFamily="18" charset="0"/>
                <a:cs typeface="Calibri" pitchFamily="34" charset="0"/>
              </a:rPr>
              <a:t>               </a:t>
            </a:r>
            <a:r>
              <a:rPr kumimoji="0" lang="en-US" sz="2000" b="1" i="0" u="none" strike="noStrike" cap="none" normalizeH="0" baseline="0" dirty="0" err="1" smtClean="0">
                <a:ln>
                  <a:noFill/>
                </a:ln>
                <a:solidFill>
                  <a:srgbClr val="FF0000"/>
                </a:solidFill>
                <a:effectLst/>
                <a:latin typeface="Calibri" pitchFamily="34" charset="0"/>
                <a:ea typeface="Times New Roman" pitchFamily="18" charset="0"/>
                <a:cs typeface="Calibri" pitchFamily="34" charset="0"/>
              </a:rPr>
              <a:t>Dhaval</a:t>
            </a:r>
            <a:r>
              <a:rPr kumimoji="0" lang="en-US" sz="2000" b="1" i="0"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 </a:t>
            </a:r>
            <a:r>
              <a:rPr kumimoji="0" lang="en-US" sz="2000" b="1" i="0" u="none" strike="noStrike" cap="none" normalizeH="0" baseline="0" dirty="0" err="1" smtClean="0">
                <a:ln>
                  <a:noFill/>
                </a:ln>
                <a:solidFill>
                  <a:srgbClr val="FF0000"/>
                </a:solidFill>
                <a:effectLst/>
                <a:latin typeface="Calibri" pitchFamily="34" charset="0"/>
                <a:ea typeface="Times New Roman" pitchFamily="18" charset="0"/>
                <a:cs typeface="Calibri" pitchFamily="34" charset="0"/>
              </a:rPr>
              <a:t>Rajgor</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							</a:t>
            </a:r>
            <a:r>
              <a:rPr kumimoji="0" lang="en-US" sz="2000" b="1" i="0" u="none" strike="noStrike" cap="none" normalizeH="0" dirty="0" smtClean="0">
                <a:ln>
                  <a:noFill/>
                </a:ln>
                <a:solidFill>
                  <a:srgbClr val="FF0000"/>
                </a:solidFill>
                <a:effectLst/>
                <a:latin typeface="Calibri" pitchFamily="34" charset="0"/>
                <a:ea typeface="Times New Roman" pitchFamily="18" charset="0"/>
                <a:cs typeface="Calibri" pitchFamily="34" charset="0"/>
              </a:rPr>
              <a:t>               </a:t>
            </a:r>
            <a:r>
              <a:rPr kumimoji="0" lang="en-US" sz="2000" b="1" i="0" u="none" strike="noStrike" cap="none" normalizeH="0" baseline="0" dirty="0" smtClean="0">
                <a:ln>
                  <a:noFill/>
                </a:ln>
                <a:solidFill>
                  <a:srgbClr val="FF0000"/>
                </a:solidFill>
                <a:effectLst/>
                <a:latin typeface="Calibri" pitchFamily="34" charset="0"/>
                <a:ea typeface="Times New Roman" pitchFamily="18" charset="0"/>
                <a:cs typeface="Calibri" pitchFamily="34" charset="0"/>
              </a:rPr>
              <a:t>Jay </a:t>
            </a:r>
            <a:r>
              <a:rPr kumimoji="0" lang="en-US" sz="2000" b="1" i="0" u="none" strike="noStrike" cap="none" normalizeH="0" baseline="0" dirty="0" err="1" smtClean="0">
                <a:ln>
                  <a:noFill/>
                </a:ln>
                <a:solidFill>
                  <a:srgbClr val="FF0000"/>
                </a:solidFill>
                <a:effectLst/>
                <a:latin typeface="Calibri" pitchFamily="34" charset="0"/>
                <a:ea typeface="Times New Roman" pitchFamily="18" charset="0"/>
                <a:cs typeface="Calibri" pitchFamily="34" charset="0"/>
              </a:rPr>
              <a:t>Daiya</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142844" y="357166"/>
            <a:ext cx="8858312" cy="600164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Project Profile:</a:t>
            </a:r>
          </a:p>
          <a:p>
            <a:r>
              <a:rPr lang="en-US" sz="1600" b="1" dirty="0"/>
              <a:t> </a:t>
            </a:r>
          </a:p>
          <a:p>
            <a:r>
              <a:rPr lang="en-US" sz="1600" b="1" dirty="0"/>
              <a:t>Title </a:t>
            </a:r>
            <a:r>
              <a:rPr lang="en-US" sz="1600" b="1" dirty="0" smtClean="0"/>
              <a:t>System :-  </a:t>
            </a:r>
            <a:r>
              <a:rPr lang="en-US" sz="1600" dirty="0" err="1" smtClean="0"/>
              <a:t>FootWear</a:t>
            </a:r>
            <a:r>
              <a:rPr lang="en-US" sz="1600" dirty="0" smtClean="0"/>
              <a:t> </a:t>
            </a:r>
            <a:endParaRPr lang="en-US" sz="1600" dirty="0"/>
          </a:p>
          <a:p>
            <a:endParaRPr lang="en-US" sz="1600" dirty="0"/>
          </a:p>
          <a:p>
            <a:r>
              <a:rPr lang="en-US" sz="1600" b="1" dirty="0"/>
              <a:t>Developed </a:t>
            </a:r>
            <a:r>
              <a:rPr lang="en-US" sz="1600" b="1" dirty="0" smtClean="0"/>
              <a:t>for :- </a:t>
            </a:r>
            <a:r>
              <a:rPr lang="en-US" sz="1600" dirty="0" smtClean="0"/>
              <a:t>Online </a:t>
            </a:r>
            <a:r>
              <a:rPr lang="en-US" sz="1600" dirty="0"/>
              <a:t>Shoes Shopping</a:t>
            </a:r>
          </a:p>
          <a:p>
            <a:r>
              <a:rPr lang="en-US" sz="1600" dirty="0"/>
              <a:t> </a:t>
            </a:r>
          </a:p>
          <a:p>
            <a:r>
              <a:rPr lang="en-US" sz="1600" b="1" dirty="0"/>
              <a:t>Developed </a:t>
            </a:r>
            <a:r>
              <a:rPr lang="en-US" sz="1600" b="1" dirty="0" smtClean="0"/>
              <a:t>By:- </a:t>
            </a:r>
            <a:r>
              <a:rPr lang="en-US" sz="1600" dirty="0" err="1" smtClean="0"/>
              <a:t>Piyush</a:t>
            </a:r>
            <a:r>
              <a:rPr lang="en-US" sz="1600" dirty="0" smtClean="0"/>
              <a:t> </a:t>
            </a:r>
            <a:r>
              <a:rPr lang="en-US" sz="1600" dirty="0" err="1"/>
              <a:t>Solanki</a:t>
            </a:r>
            <a:r>
              <a:rPr lang="en-US" sz="1600" dirty="0"/>
              <a:t>,</a:t>
            </a:r>
          </a:p>
          <a:p>
            <a:r>
              <a:rPr lang="en-US" sz="1600" dirty="0" smtClean="0"/>
              <a:t>	         </a:t>
            </a:r>
            <a:r>
              <a:rPr lang="en-US" sz="1600" dirty="0" err="1" smtClean="0"/>
              <a:t>Dhaval</a:t>
            </a:r>
            <a:r>
              <a:rPr lang="en-US" sz="1600" dirty="0" smtClean="0"/>
              <a:t> </a:t>
            </a:r>
            <a:r>
              <a:rPr lang="en-US" sz="1600" dirty="0" err="1"/>
              <a:t>Rajgor</a:t>
            </a:r>
            <a:r>
              <a:rPr lang="en-US" sz="1600" dirty="0"/>
              <a:t>,</a:t>
            </a:r>
          </a:p>
          <a:p>
            <a:r>
              <a:rPr lang="en-US" sz="1600" dirty="0" smtClean="0"/>
              <a:t>	         Jay </a:t>
            </a:r>
            <a:r>
              <a:rPr lang="en-US" sz="1600" dirty="0" err="1"/>
              <a:t>Daiya</a:t>
            </a:r>
            <a:endParaRPr lang="en-US" sz="1600" dirty="0"/>
          </a:p>
          <a:p>
            <a:r>
              <a:rPr lang="en-US" sz="1600" dirty="0"/>
              <a:t> </a:t>
            </a:r>
          </a:p>
          <a:p>
            <a:r>
              <a:rPr lang="en-US" sz="1600" b="1" dirty="0"/>
              <a:t>Project </a:t>
            </a:r>
            <a:r>
              <a:rPr lang="en-US" sz="1600" b="1" dirty="0" smtClean="0"/>
              <a:t>Guide :- </a:t>
            </a:r>
            <a:r>
              <a:rPr lang="en-US" sz="1600" dirty="0" smtClean="0"/>
              <a:t>Mr</a:t>
            </a:r>
            <a:r>
              <a:rPr lang="en-US" sz="1600" dirty="0"/>
              <a:t>. </a:t>
            </a:r>
            <a:r>
              <a:rPr lang="en-US" sz="1600" dirty="0" err="1"/>
              <a:t>Hiteshbhai</a:t>
            </a:r>
            <a:r>
              <a:rPr lang="en-US" sz="1600" dirty="0"/>
              <a:t> </a:t>
            </a:r>
            <a:r>
              <a:rPr lang="en-US" sz="1600" dirty="0" err="1"/>
              <a:t>Maidh</a:t>
            </a:r>
            <a:endParaRPr lang="en-US" sz="1600" dirty="0"/>
          </a:p>
          <a:p>
            <a:r>
              <a:rPr lang="en-US" sz="1600" dirty="0"/>
              <a:t> </a:t>
            </a:r>
          </a:p>
          <a:p>
            <a:r>
              <a:rPr lang="en-US" sz="1600" b="1" dirty="0"/>
              <a:t>Front End </a:t>
            </a:r>
            <a:r>
              <a:rPr lang="en-US" sz="1600" b="1" dirty="0" smtClean="0"/>
              <a:t>Tools :- </a:t>
            </a:r>
            <a:r>
              <a:rPr lang="en-US" sz="1600" dirty="0" smtClean="0"/>
              <a:t>PHP , Html </a:t>
            </a:r>
            <a:r>
              <a:rPr lang="en-US" sz="1600" dirty="0"/>
              <a:t>, </a:t>
            </a:r>
            <a:r>
              <a:rPr lang="en-US" sz="1600" dirty="0" err="1"/>
              <a:t>Css</a:t>
            </a:r>
            <a:endParaRPr lang="en-US" sz="1600" dirty="0"/>
          </a:p>
          <a:p>
            <a:r>
              <a:rPr lang="en-US" sz="1600" dirty="0"/>
              <a:t> </a:t>
            </a:r>
          </a:p>
          <a:p>
            <a:r>
              <a:rPr lang="en-US" sz="1600" b="1" dirty="0"/>
              <a:t>Back End </a:t>
            </a:r>
            <a:r>
              <a:rPr lang="en-US" sz="1600" b="1" dirty="0" smtClean="0"/>
              <a:t>Tools :- </a:t>
            </a:r>
            <a:r>
              <a:rPr lang="en-US" sz="1600" dirty="0" err="1" smtClean="0"/>
              <a:t>MySQL</a:t>
            </a:r>
            <a:endParaRPr lang="en-US" sz="1600" dirty="0"/>
          </a:p>
          <a:p>
            <a:r>
              <a:rPr lang="en-US" sz="1600" dirty="0"/>
              <a:t> </a:t>
            </a:r>
          </a:p>
          <a:p>
            <a:r>
              <a:rPr lang="en-US" sz="1600" b="1" dirty="0"/>
              <a:t>Other </a:t>
            </a:r>
            <a:r>
              <a:rPr lang="en-US" sz="1600" b="1" dirty="0" smtClean="0"/>
              <a:t>Tools :-  </a:t>
            </a:r>
            <a:r>
              <a:rPr lang="en-US" sz="1600" dirty="0" smtClean="0"/>
              <a:t>Microsoft </a:t>
            </a:r>
            <a:r>
              <a:rPr lang="en-US" sz="1600" dirty="0"/>
              <a:t>Office 2007, </a:t>
            </a:r>
          </a:p>
          <a:p>
            <a:r>
              <a:rPr lang="en-US" sz="1600" dirty="0" smtClean="0"/>
              <a:t>	       Sublime </a:t>
            </a:r>
            <a:r>
              <a:rPr lang="en-US" sz="1600" dirty="0"/>
              <a:t>Text </a:t>
            </a:r>
            <a:r>
              <a:rPr lang="en-US" sz="1600" dirty="0" smtClean="0"/>
              <a:t>3,Visio</a:t>
            </a:r>
            <a:endParaRPr lang="en-US" sz="1600" dirty="0"/>
          </a:p>
          <a:p>
            <a:r>
              <a:rPr lang="en-US" sz="1600" dirty="0"/>
              <a:t> </a:t>
            </a:r>
          </a:p>
          <a:p>
            <a:r>
              <a:rPr lang="en-US" sz="1600" b="1" dirty="0"/>
              <a:t>Operating </a:t>
            </a:r>
            <a:r>
              <a:rPr lang="en-US" sz="1600" b="1" dirty="0" smtClean="0"/>
              <a:t>System :-  </a:t>
            </a:r>
            <a:r>
              <a:rPr lang="en-US" sz="1600" dirty="0" smtClean="0"/>
              <a:t>Windows </a:t>
            </a:r>
            <a:r>
              <a:rPr lang="en-US" sz="1600" dirty="0"/>
              <a:t>10</a:t>
            </a:r>
          </a:p>
          <a:p>
            <a:r>
              <a:rPr lang="en-US" sz="1600" dirty="0"/>
              <a:t> </a:t>
            </a:r>
          </a:p>
          <a:p>
            <a:r>
              <a:rPr lang="en-US" sz="1600" b="1" dirty="0"/>
              <a:t>Submitted </a:t>
            </a:r>
            <a:r>
              <a:rPr lang="en-US" sz="1600" b="1" dirty="0" smtClean="0"/>
              <a:t>To :-  </a:t>
            </a:r>
            <a:r>
              <a:rPr lang="en-US" sz="1600" dirty="0" smtClean="0"/>
              <a:t>SMT </a:t>
            </a:r>
            <a:r>
              <a:rPr lang="en-US" sz="1600" dirty="0" err="1"/>
              <a:t>C.S.S.Shah</a:t>
            </a:r>
            <a:r>
              <a:rPr lang="en-US" sz="1600" dirty="0"/>
              <a:t> B.C.A. College</a:t>
            </a:r>
          </a:p>
          <a:p>
            <a:r>
              <a:rPr lang="en-US" sz="1600" dirty="0" smtClean="0"/>
              <a:t>	          </a:t>
            </a:r>
            <a:r>
              <a:rPr lang="en-US" sz="1600" dirty="0" err="1" smtClean="0"/>
              <a:t>D.N.P.Arts</a:t>
            </a:r>
            <a:r>
              <a:rPr lang="en-US" sz="1600" dirty="0" smtClean="0"/>
              <a:t> </a:t>
            </a:r>
            <a:r>
              <a:rPr lang="en-US" sz="1600" dirty="0"/>
              <a:t>&amp; commerce College </a:t>
            </a:r>
            <a:r>
              <a:rPr lang="en-US" sz="1600" dirty="0" err="1"/>
              <a:t>Campus,Deesa</a:t>
            </a:r>
            <a:endParaRPr lang="en-US" sz="1600" dirty="0"/>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WordArt 2"/>
          <p:cNvSpPr>
            <a:spLocks noChangeArrowheads="1" noChangeShapeType="1" noTextEdit="1"/>
          </p:cNvSpPr>
          <p:nvPr/>
        </p:nvSpPr>
        <p:spPr bwMode="auto">
          <a:xfrm>
            <a:off x="1714480" y="2714620"/>
            <a:ext cx="5500726" cy="1428760"/>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EXISTING SYSTEM</a:t>
            </a:r>
            <a:endParaRPr lang="en-US" sz="3600" b="1" kern="10" spc="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ChangeArrowheads="1"/>
          </p:cNvSpPr>
          <p:nvPr/>
        </p:nvSpPr>
        <p:spPr bwMode="auto">
          <a:xfrm>
            <a:off x="142844" y="571480"/>
            <a:ext cx="8786874" cy="575542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Existing System :</a:t>
            </a:r>
          </a:p>
          <a:p>
            <a:r>
              <a:rPr lang="en-US" sz="1600" dirty="0"/>
              <a:t> </a:t>
            </a:r>
          </a:p>
          <a:p>
            <a:r>
              <a:rPr lang="en-US" sz="1600" dirty="0"/>
              <a:t>There is no any existing system in the footwear</a:t>
            </a:r>
            <a:r>
              <a:rPr lang="en-US" sz="1600" dirty="0" smtClean="0"/>
              <a:t>.</a:t>
            </a:r>
          </a:p>
          <a:p>
            <a:endParaRPr lang="en-US" sz="1600" dirty="0"/>
          </a:p>
          <a:p>
            <a:r>
              <a:rPr lang="en-US" sz="1600" dirty="0"/>
              <a:t>So we have to work manually. In manual system we have to maintain all the records manually.</a:t>
            </a:r>
          </a:p>
          <a:p>
            <a:r>
              <a:rPr lang="en-US" sz="1600" dirty="0"/>
              <a:t>In manual system it is very difficult to generate reports</a:t>
            </a:r>
            <a:r>
              <a:rPr lang="en-US" sz="1600" dirty="0" smtClean="0"/>
              <a:t>.</a:t>
            </a:r>
          </a:p>
          <a:p>
            <a:endParaRPr lang="en-US" sz="1600" dirty="0" smtClean="0"/>
          </a:p>
          <a:p>
            <a:endParaRPr lang="en-IN" sz="1600" dirty="0"/>
          </a:p>
          <a:p>
            <a:endParaRPr lang="en-IN" sz="1600" dirty="0" smtClean="0"/>
          </a:p>
          <a:p>
            <a:endParaRPr lang="en-US" sz="1600" dirty="0" smtClean="0"/>
          </a:p>
          <a:p>
            <a:endParaRPr lang="en-US" sz="1600" dirty="0" smtClean="0"/>
          </a:p>
          <a:p>
            <a:endParaRPr lang="en-IN" sz="1600" dirty="0"/>
          </a:p>
          <a:p>
            <a:endParaRPr lang="en-US" sz="1600" dirty="0" smtClean="0"/>
          </a:p>
          <a:p>
            <a:endParaRPr lang="en-IN" sz="1600" dirty="0"/>
          </a:p>
          <a:p>
            <a:endParaRPr lang="en-IN" sz="1600" dirty="0" smtClean="0"/>
          </a:p>
          <a:p>
            <a:endParaRPr lang="en-IN" sz="1600" dirty="0"/>
          </a:p>
          <a:p>
            <a:endParaRPr lang="en-IN" sz="1600" dirty="0" smtClean="0"/>
          </a:p>
          <a:p>
            <a:endParaRPr lang="en-IN" sz="1600" dirty="0"/>
          </a:p>
          <a:p>
            <a:endParaRPr lang="en-IN" sz="1600" dirty="0" smtClean="0"/>
          </a:p>
          <a:p>
            <a:endParaRPr lang="en-US" sz="1600" dirty="0"/>
          </a:p>
          <a:p>
            <a:r>
              <a:rPr lang="en-US" sz="1600" dirty="0"/>
              <a:t>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WordArt 2"/>
          <p:cNvSpPr>
            <a:spLocks noChangeArrowheads="1" noChangeShapeType="1" noTextEdit="1"/>
          </p:cNvSpPr>
          <p:nvPr/>
        </p:nvSpPr>
        <p:spPr bwMode="auto">
          <a:xfrm>
            <a:off x="1857356" y="2928934"/>
            <a:ext cx="5429288" cy="1214446"/>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NEED FOR NEW SYSTEM</a:t>
            </a:r>
            <a:endParaRPr lang="en-US" sz="3600" b="1" kern="10" spc="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ChangeArrowheads="1"/>
          </p:cNvSpPr>
          <p:nvPr/>
        </p:nvSpPr>
        <p:spPr bwMode="auto">
          <a:xfrm>
            <a:off x="214282" y="285728"/>
            <a:ext cx="8786874" cy="6247864"/>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Need For New System:</a:t>
            </a:r>
          </a:p>
          <a:p>
            <a:pPr marL="0" marR="0" lvl="0" indent="45720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As pointed out earlier, in existing system we have to maintain all the records manually and difficult to generate reports.</a:t>
            </a:r>
          </a:p>
          <a:p>
            <a:r>
              <a:rPr lang="en-US" sz="1600" b="1" dirty="0" smtClean="0"/>
              <a:t>The </a:t>
            </a:r>
            <a:r>
              <a:rPr lang="en-US" sz="1600" b="1" dirty="0"/>
              <a:t>main areas covered to make an efficient new system are as follows </a:t>
            </a:r>
            <a:r>
              <a:rPr lang="en-US" sz="1600" b="1" dirty="0" smtClean="0"/>
              <a:t>:</a:t>
            </a:r>
          </a:p>
          <a:p>
            <a:endParaRPr lang="en-US" sz="1600" dirty="0"/>
          </a:p>
          <a:p>
            <a:pPr lvl="0"/>
            <a:r>
              <a:rPr lang="en-US" sz="1600" dirty="0"/>
              <a:t>To reduce paperwork.</a:t>
            </a:r>
          </a:p>
          <a:p>
            <a:pPr lvl="0"/>
            <a:endParaRPr lang="en-US" sz="1600" dirty="0" smtClean="0"/>
          </a:p>
          <a:p>
            <a:pPr lvl="0"/>
            <a:r>
              <a:rPr lang="en-US" sz="1600" dirty="0" smtClean="0"/>
              <a:t>To </a:t>
            </a:r>
            <a:r>
              <a:rPr lang="en-US" sz="1600" dirty="0"/>
              <a:t>maintain records of buyers and products.</a:t>
            </a:r>
          </a:p>
          <a:p>
            <a:pPr lvl="0"/>
            <a:endParaRPr lang="en-US" sz="1600" dirty="0" smtClean="0"/>
          </a:p>
          <a:p>
            <a:pPr lvl="0"/>
            <a:r>
              <a:rPr lang="en-US" sz="1600" dirty="0" smtClean="0"/>
              <a:t>To </a:t>
            </a:r>
            <a:r>
              <a:rPr lang="en-US" sz="1600" dirty="0"/>
              <a:t>satisfy buyers individual requirements.</a:t>
            </a:r>
          </a:p>
          <a:p>
            <a:pPr lvl="0"/>
            <a:endParaRPr lang="en-US" sz="1600" dirty="0" smtClean="0"/>
          </a:p>
          <a:p>
            <a:pPr lvl="0"/>
            <a:r>
              <a:rPr lang="en-US" sz="1600" dirty="0" smtClean="0"/>
              <a:t>To </a:t>
            </a:r>
            <a:r>
              <a:rPr lang="en-US" sz="1600" dirty="0"/>
              <a:t>generate reports easily and quickly</a:t>
            </a:r>
            <a:r>
              <a:rPr lang="en-US" sz="1600" dirty="0" smtClean="0"/>
              <a:t>.</a:t>
            </a:r>
          </a:p>
          <a:p>
            <a:pPr lvl="0"/>
            <a:endParaRPr lang="en-IN" sz="1600" dirty="0" smtClean="0"/>
          </a:p>
          <a:p>
            <a:pPr lvl="0"/>
            <a:endParaRPr lang="en-IN" sz="1600" dirty="0"/>
          </a:p>
          <a:p>
            <a:pPr lvl="0"/>
            <a:endParaRPr lang="en-IN" sz="1600" dirty="0" smtClean="0"/>
          </a:p>
          <a:p>
            <a:pPr lvl="0"/>
            <a:endParaRPr lang="en-US" sz="1600" dirty="0" smtClean="0"/>
          </a:p>
          <a:p>
            <a:pPr lvl="0"/>
            <a:endParaRPr lang="en-IN" sz="1600" dirty="0"/>
          </a:p>
          <a:p>
            <a:pPr lvl="0"/>
            <a:endParaRPr lang="en-IN" sz="1600" dirty="0" smtClean="0"/>
          </a:p>
          <a:p>
            <a:pPr lvl="0"/>
            <a:endParaRPr lang="en-IN" sz="1600" dirty="0"/>
          </a:p>
          <a:p>
            <a:pPr lvl="0"/>
            <a:endParaRPr lang="en-IN" sz="1600" dirty="0" smtClean="0"/>
          </a:p>
          <a:p>
            <a:pPr lvl="0"/>
            <a:endParaRPr lang="en-IN" sz="1600" dirty="0"/>
          </a:p>
          <a:p>
            <a:pPr lvl="0"/>
            <a:endParaRPr lang="en-IN" sz="1600" dirty="0" smtClean="0"/>
          </a:p>
          <a:p>
            <a:pPr lvl="0"/>
            <a:endParaRPr lang="en-US" sz="1600" dirty="0"/>
          </a:p>
          <a:p>
            <a:pPr marL="0" marR="0" lvl="0" indent="457200" algn="just"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WordArt 2"/>
          <p:cNvSpPr>
            <a:spLocks noChangeArrowheads="1" noChangeShapeType="1" noTextEdit="1"/>
          </p:cNvSpPr>
          <p:nvPr/>
        </p:nvSpPr>
        <p:spPr bwMode="auto">
          <a:xfrm>
            <a:off x="1785918" y="2643182"/>
            <a:ext cx="5786478" cy="1143008"/>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PROPOSED SYSTEM</a:t>
            </a:r>
            <a:endParaRPr lang="en-US" sz="3600" b="1" kern="10" spc="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142844" y="133082"/>
            <a:ext cx="8858312" cy="6447919"/>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Proposed System:</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Admin:</a:t>
            </a:r>
          </a:p>
          <a:p>
            <a:pPr lvl="0"/>
            <a:r>
              <a:rPr lang="en-US" dirty="0"/>
              <a:t>View reports of: </a:t>
            </a:r>
          </a:p>
          <a:p>
            <a:pPr lvl="0"/>
            <a:r>
              <a:rPr lang="en-US" dirty="0"/>
              <a:t>Buyer (Buyer information, login &amp; registration information).</a:t>
            </a:r>
          </a:p>
          <a:p>
            <a:pPr lvl="0"/>
            <a:r>
              <a:rPr lang="en-US" dirty="0"/>
              <a:t>Category (Category information).</a:t>
            </a:r>
          </a:p>
          <a:p>
            <a:pPr lvl="0"/>
            <a:r>
              <a:rPr lang="en-US" dirty="0"/>
              <a:t>Sub-Category (Sub-category information).</a:t>
            </a:r>
          </a:p>
          <a:p>
            <a:pPr lvl="0"/>
            <a:r>
              <a:rPr lang="en-US" dirty="0"/>
              <a:t>Products (Products information).</a:t>
            </a:r>
          </a:p>
          <a:p>
            <a:pPr lvl="0"/>
            <a:r>
              <a:rPr lang="en-US" dirty="0"/>
              <a:t>Order &amp; Payment (Order &amp; Payment information).</a:t>
            </a:r>
          </a:p>
          <a:p>
            <a:pPr lvl="0"/>
            <a:r>
              <a:rPr lang="en-US" dirty="0"/>
              <a:t>Feedback (Feedback information).</a:t>
            </a:r>
          </a:p>
          <a:p>
            <a:r>
              <a:rPr lang="en-US" b="1" dirty="0"/>
              <a:t>Visitor:</a:t>
            </a:r>
            <a:endParaRPr lang="en-US" dirty="0"/>
          </a:p>
          <a:p>
            <a:r>
              <a:rPr lang="en-US" dirty="0"/>
              <a:t> </a:t>
            </a:r>
          </a:p>
          <a:p>
            <a:pPr lvl="0"/>
            <a:r>
              <a:rPr lang="en-US" dirty="0"/>
              <a:t>Visit category.</a:t>
            </a:r>
          </a:p>
          <a:p>
            <a:pPr lvl="0"/>
            <a:r>
              <a:rPr lang="en-US" dirty="0"/>
              <a:t>Visit sub-category.</a:t>
            </a:r>
          </a:p>
          <a:p>
            <a:pPr lvl="0"/>
            <a:r>
              <a:rPr lang="en-US" dirty="0"/>
              <a:t>Visit products.</a:t>
            </a:r>
          </a:p>
          <a:p>
            <a:r>
              <a:rPr lang="en-US" dirty="0"/>
              <a:t> </a:t>
            </a:r>
          </a:p>
          <a:p>
            <a:r>
              <a:rPr lang="en-US" b="1" dirty="0"/>
              <a:t>Buyer:</a:t>
            </a:r>
            <a:r>
              <a:rPr lang="en-US" dirty="0"/>
              <a:t> </a:t>
            </a:r>
          </a:p>
          <a:p>
            <a:r>
              <a:rPr lang="en-US" dirty="0"/>
              <a:t> </a:t>
            </a:r>
          </a:p>
          <a:p>
            <a:pPr lvl="0"/>
            <a:r>
              <a:rPr lang="en-US" dirty="0"/>
              <a:t>Registration (Registration detail)</a:t>
            </a:r>
          </a:p>
          <a:p>
            <a:pPr lvl="0"/>
            <a:r>
              <a:rPr lang="en-US" dirty="0"/>
              <a:t>Category (Category information).</a:t>
            </a:r>
          </a:p>
          <a:p>
            <a:pPr lvl="0"/>
            <a:r>
              <a:rPr lang="en-US" dirty="0"/>
              <a:t>Sub-Category (Sub-category information).</a:t>
            </a:r>
          </a:p>
          <a:p>
            <a:pPr lvl="0"/>
            <a:r>
              <a:rPr lang="en-US" dirty="0"/>
              <a:t>Products (Products information).</a:t>
            </a:r>
          </a:p>
          <a:p>
            <a:pPr lvl="0"/>
            <a:r>
              <a:rPr lang="en-US" dirty="0"/>
              <a:t>Order &amp; Payment (Make Order &amp; Payment).</a:t>
            </a:r>
          </a:p>
          <a:p>
            <a:pPr lvl="0"/>
            <a:r>
              <a:rPr lang="en-US" dirty="0"/>
              <a:t>Feedback (Give Feedback </a:t>
            </a:r>
            <a:r>
              <a:rPr lang="en-US" dirty="0" smtClean="0"/>
              <a:t>).</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WordArt 2"/>
          <p:cNvSpPr>
            <a:spLocks noChangeArrowheads="1" noChangeShapeType="1" noTextEdit="1"/>
          </p:cNvSpPr>
          <p:nvPr/>
        </p:nvSpPr>
        <p:spPr bwMode="auto">
          <a:xfrm>
            <a:off x="1571604" y="3286124"/>
            <a:ext cx="6111894" cy="1095388"/>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dirty="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BUSINESS PROCESS DESCRIPTION</a:t>
            </a:r>
            <a:endParaRPr lang="en-US" sz="3600" b="1" kern="10" spc="0" dirty="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ChangeArrowheads="1"/>
          </p:cNvSpPr>
          <p:nvPr/>
        </p:nvSpPr>
        <p:spPr bwMode="auto">
          <a:xfrm>
            <a:off x="214282" y="46279"/>
            <a:ext cx="8715436" cy="67403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Business Process Description:</a:t>
            </a:r>
          </a:p>
          <a:p>
            <a:pPr lvl="0"/>
            <a:r>
              <a:rPr lang="en-US" sz="1600" b="1" dirty="0"/>
              <a:t>Admin:</a:t>
            </a:r>
            <a:endParaRPr lang="en-US" sz="1600" dirty="0"/>
          </a:p>
          <a:p>
            <a:pPr lvl="0"/>
            <a:r>
              <a:rPr lang="en-US" sz="1600" dirty="0"/>
              <a:t>Monitoring</a:t>
            </a:r>
            <a:r>
              <a:rPr lang="en-US" sz="1600" dirty="0" smtClean="0"/>
              <a:t>:</a:t>
            </a:r>
          </a:p>
          <a:p>
            <a:pPr lvl="0"/>
            <a:endParaRPr lang="en-US" sz="1600" dirty="0"/>
          </a:p>
          <a:p>
            <a:pPr lvl="0"/>
            <a:r>
              <a:rPr lang="en-US" sz="1600" dirty="0"/>
              <a:t>Login &amp; Registration:</a:t>
            </a:r>
          </a:p>
          <a:p>
            <a:r>
              <a:rPr lang="en-US" sz="1600" dirty="0"/>
              <a:t>     Admin login in admin panel.</a:t>
            </a:r>
          </a:p>
          <a:p>
            <a:r>
              <a:rPr lang="en-US" sz="1600" dirty="0"/>
              <a:t>     Admin view buyer information.</a:t>
            </a:r>
          </a:p>
          <a:p>
            <a:r>
              <a:rPr lang="en-US" sz="1600" dirty="0"/>
              <a:t> </a:t>
            </a:r>
          </a:p>
          <a:p>
            <a:pPr lvl="0"/>
            <a:r>
              <a:rPr lang="en-US" sz="1600" dirty="0" smtClean="0"/>
              <a:t>Category:</a:t>
            </a:r>
          </a:p>
          <a:p>
            <a:pPr lvl="0"/>
            <a:r>
              <a:rPr lang="en-US" sz="1600" dirty="0" smtClean="0"/>
              <a:t>Add </a:t>
            </a:r>
            <a:r>
              <a:rPr lang="en-US" sz="1600" dirty="0"/>
              <a:t>category:</a:t>
            </a:r>
          </a:p>
          <a:p>
            <a:r>
              <a:rPr lang="en-US" sz="1600" dirty="0"/>
              <a:t>     Admin can add category.</a:t>
            </a:r>
          </a:p>
          <a:p>
            <a:pPr lvl="0"/>
            <a:r>
              <a:rPr lang="en-US" sz="1600" dirty="0"/>
              <a:t>View category:</a:t>
            </a:r>
          </a:p>
          <a:p>
            <a:r>
              <a:rPr lang="en-US" sz="1600" dirty="0"/>
              <a:t>     Admin can view category.</a:t>
            </a:r>
          </a:p>
          <a:p>
            <a:pPr lvl="0"/>
            <a:r>
              <a:rPr lang="en-US" sz="1600" dirty="0"/>
              <a:t>Update category:</a:t>
            </a:r>
          </a:p>
          <a:p>
            <a:r>
              <a:rPr lang="en-US" sz="1600" dirty="0"/>
              <a:t>     Admin can update category.</a:t>
            </a:r>
          </a:p>
          <a:p>
            <a:pPr lvl="0"/>
            <a:r>
              <a:rPr lang="en-US" sz="1600" dirty="0"/>
              <a:t>Delete category:</a:t>
            </a:r>
          </a:p>
          <a:p>
            <a:r>
              <a:rPr lang="en-US" sz="1600" dirty="0"/>
              <a:t>     Admin can delete category</a:t>
            </a:r>
            <a:r>
              <a:rPr lang="en-US" sz="1600" dirty="0" smtClean="0"/>
              <a:t>.</a:t>
            </a:r>
          </a:p>
          <a:p>
            <a:endParaRPr lang="en-US" sz="1600" dirty="0" smtClean="0"/>
          </a:p>
          <a:p>
            <a:pPr lvl="0" algn="just" fontAlgn="base">
              <a:spcBef>
                <a:spcPct val="0"/>
              </a:spcBef>
              <a:spcAft>
                <a:spcPct val="0"/>
              </a:spcAf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Sub-Category:</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Add sub-category:</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Admin can add sub-category.</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View sub-category:</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Admin can view sub-category.</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Update sub-category:</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Admin can update sub-category.</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Delete sub-category:</a:t>
            </a:r>
            <a:endParaRPr kumimoji="0" lang="en-US" sz="700" b="0" i="0" u="none" strike="noStrike" cap="none" normalizeH="0" baseline="0" dirty="0" smtClean="0">
              <a:ln>
                <a:noFill/>
              </a:ln>
              <a:solidFill>
                <a:schemeClr val="tx1"/>
              </a:solidFill>
              <a:effectLst/>
              <a:latin typeface="Arial" pitchFamily="34" charset="0"/>
              <a:cs typeface="Arial" pitchFamily="34" charset="0"/>
            </a:endParaRPr>
          </a:p>
          <a:p>
            <a:pPr lvl="0" algn="just" eaLnBrk="0" fontAlgn="base" hangingPunct="0">
              <a:spcBef>
                <a:spcPct val="0"/>
              </a:spcBef>
              <a:spcAft>
                <a:spcPct val="0"/>
              </a:spcAf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Admin can delete sub-category.</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ChangeArrowheads="1"/>
          </p:cNvSpPr>
          <p:nvPr/>
        </p:nvSpPr>
        <p:spPr bwMode="auto">
          <a:xfrm>
            <a:off x="142844" y="170661"/>
            <a:ext cx="8858312" cy="6509474"/>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Product: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Add product: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Admin can add product ( product name , price , size , color , description ).</a:t>
            </a:r>
          </a:p>
          <a:p>
            <a:r>
              <a:rPr lang="en-US" dirty="0"/>
              <a:t> </a:t>
            </a:r>
          </a:p>
          <a:p>
            <a:pPr lvl="0"/>
            <a:r>
              <a:rPr lang="en-US" dirty="0"/>
              <a:t>View product:</a:t>
            </a:r>
          </a:p>
          <a:p>
            <a:r>
              <a:rPr lang="en-US" dirty="0"/>
              <a:t>     Admin can view product.</a:t>
            </a:r>
          </a:p>
          <a:p>
            <a:pPr lvl="0"/>
            <a:r>
              <a:rPr lang="en-US" dirty="0"/>
              <a:t>Update product:</a:t>
            </a:r>
          </a:p>
          <a:p>
            <a:r>
              <a:rPr lang="en-US" dirty="0"/>
              <a:t>     Admin can update product ( product name , price , size , color , description ).</a:t>
            </a:r>
          </a:p>
          <a:p>
            <a:pPr lvl="0"/>
            <a:r>
              <a:rPr lang="en-US" dirty="0"/>
              <a:t>Delete product:</a:t>
            </a:r>
          </a:p>
          <a:p>
            <a:r>
              <a:rPr lang="en-US" dirty="0"/>
              <a:t>     Admin can delete product.</a:t>
            </a:r>
          </a:p>
          <a:p>
            <a:r>
              <a:rPr lang="en-US" dirty="0"/>
              <a:t> </a:t>
            </a:r>
          </a:p>
          <a:p>
            <a:r>
              <a:rPr lang="en-US" dirty="0"/>
              <a:t> </a:t>
            </a:r>
          </a:p>
          <a:p>
            <a:pPr lvl="0"/>
            <a:r>
              <a:rPr lang="en-US" dirty="0"/>
              <a:t>Order &amp; Payment:</a:t>
            </a:r>
          </a:p>
          <a:p>
            <a:pPr lvl="0"/>
            <a:r>
              <a:rPr lang="en-US" dirty="0"/>
              <a:t>Order:</a:t>
            </a:r>
          </a:p>
          <a:p>
            <a:r>
              <a:rPr lang="en-US" dirty="0"/>
              <a:t>     Admin can view order detail.</a:t>
            </a:r>
          </a:p>
          <a:p>
            <a:r>
              <a:rPr lang="en-US" dirty="0"/>
              <a:t>     Admin receive buyer information.</a:t>
            </a:r>
          </a:p>
          <a:p>
            <a:r>
              <a:rPr lang="en-US" dirty="0"/>
              <a:t>     Admin receive product detail. </a:t>
            </a:r>
          </a:p>
          <a:p>
            <a:pPr lvl="0"/>
            <a:r>
              <a:rPr lang="en-US" dirty="0"/>
              <a:t>Payment:</a:t>
            </a:r>
          </a:p>
          <a:p>
            <a:r>
              <a:rPr lang="en-US" dirty="0"/>
              <a:t>     Cash on delivery</a:t>
            </a:r>
            <a:r>
              <a:rPr lang="en-US" dirty="0" smtClean="0"/>
              <a:t>.</a:t>
            </a:r>
          </a:p>
          <a:p>
            <a:endParaRPr lang="en-US" dirty="0" smtClean="0"/>
          </a:p>
          <a:p>
            <a:pPr lvl="0"/>
            <a:r>
              <a:rPr lang="en-US" dirty="0"/>
              <a:t>Buyer:</a:t>
            </a:r>
          </a:p>
          <a:p>
            <a:pPr lvl="0"/>
            <a:r>
              <a:rPr lang="en-US" dirty="0"/>
              <a:t>   View buyer: </a:t>
            </a:r>
          </a:p>
          <a:p>
            <a:r>
              <a:rPr lang="en-US" dirty="0"/>
              <a:t> 	Admin can view buyer</a:t>
            </a:r>
            <a:r>
              <a:rPr lang="en-US" dirty="0" smtClean="0"/>
              <a:t>.</a:t>
            </a:r>
            <a:endParaRPr lang="en-US" dirty="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3500430" y="142850"/>
          <a:ext cx="5500726" cy="6572294"/>
        </p:xfrm>
        <a:graphic>
          <a:graphicData uri="http://schemas.openxmlformats.org/drawingml/2006/table">
            <a:tbl>
              <a:tblPr/>
              <a:tblGrid>
                <a:gridCol w="672034"/>
                <a:gridCol w="403900"/>
                <a:gridCol w="3560425"/>
                <a:gridCol w="864367"/>
              </a:tblGrid>
              <a:tr h="406174">
                <a:tc>
                  <a:txBody>
                    <a:bodyPr/>
                    <a:lstStyle/>
                    <a:p>
                      <a:pPr algn="ctr">
                        <a:lnSpc>
                          <a:spcPct val="115000"/>
                        </a:lnSpc>
                        <a:spcBef>
                          <a:spcPts val="200"/>
                        </a:spcBef>
                        <a:spcAft>
                          <a:spcPts val="200"/>
                        </a:spcAft>
                      </a:pPr>
                      <a:r>
                        <a:rPr lang="en-US" sz="1200" b="1" dirty="0" err="1">
                          <a:solidFill>
                            <a:srgbClr val="000000"/>
                          </a:solidFill>
                          <a:latin typeface="Arial"/>
                          <a:ea typeface="Times New Roman"/>
                          <a:cs typeface="Times New Roman"/>
                        </a:rPr>
                        <a:t>S.No</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bg1"/>
                    </a:solidFill>
                  </a:tcPr>
                </a:tc>
                <a:tc gridSpan="2">
                  <a:txBody>
                    <a:bodyPr/>
                    <a:lstStyle/>
                    <a:p>
                      <a:pPr>
                        <a:lnSpc>
                          <a:spcPct val="115000"/>
                        </a:lnSpc>
                        <a:spcBef>
                          <a:spcPts val="200"/>
                        </a:spcBef>
                        <a:spcAft>
                          <a:spcPts val="200"/>
                        </a:spcAft>
                        <a:tabLst>
                          <a:tab pos="4253230" algn="l"/>
                        </a:tabLst>
                      </a:pPr>
                      <a:r>
                        <a:rPr lang="en-US" sz="1200" b="1">
                          <a:solidFill>
                            <a:srgbClr val="000000"/>
                          </a:solidFill>
                          <a:latin typeface="Arial"/>
                          <a:ea typeface="Times New Roman"/>
                          <a:cs typeface="Times New Roman"/>
                        </a:rPr>
                        <a:t>TOPICS</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dirty="0">
                          <a:solidFill>
                            <a:srgbClr val="000000"/>
                          </a:solidFill>
                          <a:latin typeface="Arial"/>
                          <a:ea typeface="Times New Roman"/>
                          <a:cs typeface="Times New Roman"/>
                        </a:rPr>
                        <a:t>Page No.</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r>
                        <a:rPr lang="en-US" sz="1200" b="1" dirty="0">
                          <a:solidFill>
                            <a:srgbClr val="000000"/>
                          </a:solidFill>
                          <a:latin typeface="Arial"/>
                          <a:ea typeface="Times New Roman"/>
                          <a:cs typeface="Times New Roman"/>
                        </a:rPr>
                        <a:t>1</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nSpc>
                          <a:spcPct val="115000"/>
                        </a:lnSpc>
                        <a:spcBef>
                          <a:spcPts val="200"/>
                        </a:spcBef>
                        <a:spcAft>
                          <a:spcPts val="200"/>
                        </a:spcAft>
                      </a:pPr>
                      <a:r>
                        <a:rPr lang="en-US" sz="1200" b="1" dirty="0">
                          <a:solidFill>
                            <a:srgbClr val="000000"/>
                          </a:solidFill>
                          <a:latin typeface="Arial"/>
                          <a:ea typeface="Times New Roman"/>
                          <a:cs typeface="Times New Roman"/>
                        </a:rPr>
                        <a:t>Acknowledgement </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1</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2</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nSpc>
                          <a:spcPct val="115000"/>
                        </a:lnSpc>
                        <a:spcBef>
                          <a:spcPts val="200"/>
                        </a:spcBef>
                        <a:spcAft>
                          <a:spcPts val="200"/>
                        </a:spcAft>
                      </a:pPr>
                      <a:r>
                        <a:rPr lang="en-US" sz="1200" b="1">
                          <a:solidFill>
                            <a:srgbClr val="000000"/>
                          </a:solidFill>
                          <a:latin typeface="Arial"/>
                          <a:ea typeface="Times New Roman"/>
                          <a:cs typeface="Times New Roman"/>
                        </a:rPr>
                        <a:t>Introduction</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3</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0876">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3</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gn="just">
                        <a:lnSpc>
                          <a:spcPct val="115000"/>
                        </a:lnSpc>
                        <a:spcBef>
                          <a:spcPts val="200"/>
                        </a:spcBef>
                        <a:spcAft>
                          <a:spcPts val="200"/>
                        </a:spcAft>
                      </a:pPr>
                      <a:r>
                        <a:rPr lang="en-US" sz="1200" b="1" dirty="0">
                          <a:solidFill>
                            <a:srgbClr val="000000"/>
                          </a:solidFill>
                          <a:latin typeface="Arial"/>
                          <a:ea typeface="Times New Roman"/>
                          <a:cs typeface="Times New Roman"/>
                        </a:rPr>
                        <a:t>College Profile</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5</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4</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nSpc>
                          <a:spcPct val="115000"/>
                        </a:lnSpc>
                        <a:spcBef>
                          <a:spcPts val="200"/>
                        </a:spcBef>
                        <a:spcAft>
                          <a:spcPts val="200"/>
                        </a:spcAft>
                      </a:pPr>
                      <a:r>
                        <a:rPr lang="en-US" sz="1200" b="1">
                          <a:solidFill>
                            <a:srgbClr val="000000"/>
                          </a:solidFill>
                          <a:latin typeface="Arial"/>
                          <a:ea typeface="Times New Roman"/>
                          <a:cs typeface="Times New Roman"/>
                        </a:rPr>
                        <a:t>Project Profile</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8</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0876">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5</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gn="just">
                        <a:lnSpc>
                          <a:spcPct val="115000"/>
                        </a:lnSpc>
                        <a:spcBef>
                          <a:spcPts val="200"/>
                        </a:spcBef>
                        <a:spcAft>
                          <a:spcPts val="200"/>
                        </a:spcAft>
                      </a:pPr>
                      <a:r>
                        <a:rPr lang="en-US" sz="1200" b="1">
                          <a:solidFill>
                            <a:srgbClr val="000000"/>
                          </a:solidFill>
                          <a:latin typeface="Arial"/>
                          <a:ea typeface="Times New Roman"/>
                          <a:cs typeface="Times New Roman"/>
                        </a:rPr>
                        <a:t>Existing System </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10</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6</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gn="just">
                        <a:lnSpc>
                          <a:spcPct val="115000"/>
                        </a:lnSpc>
                        <a:spcBef>
                          <a:spcPts val="200"/>
                        </a:spcBef>
                        <a:spcAft>
                          <a:spcPts val="200"/>
                        </a:spcAft>
                      </a:pPr>
                      <a:r>
                        <a:rPr lang="en-US" sz="1200" b="1">
                          <a:solidFill>
                            <a:srgbClr val="000000"/>
                          </a:solidFill>
                          <a:latin typeface="Arial"/>
                          <a:ea typeface="Times New Roman"/>
                          <a:cs typeface="Times New Roman"/>
                        </a:rPr>
                        <a:t>Need for new System </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12</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7</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gn="just">
                        <a:lnSpc>
                          <a:spcPct val="115000"/>
                        </a:lnSpc>
                        <a:spcBef>
                          <a:spcPts val="200"/>
                        </a:spcBef>
                        <a:spcAft>
                          <a:spcPts val="200"/>
                        </a:spcAft>
                      </a:pPr>
                      <a:r>
                        <a:rPr lang="en-US" sz="1200" b="1" dirty="0">
                          <a:solidFill>
                            <a:srgbClr val="000000"/>
                          </a:solidFill>
                          <a:latin typeface="Arial"/>
                          <a:ea typeface="Times New Roman"/>
                          <a:cs typeface="Times New Roman"/>
                        </a:rPr>
                        <a:t>Proposed System </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14</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0876">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8</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nSpc>
                          <a:spcPct val="115000"/>
                        </a:lnSpc>
                        <a:spcBef>
                          <a:spcPts val="200"/>
                        </a:spcBef>
                        <a:spcAft>
                          <a:spcPts val="200"/>
                        </a:spcAft>
                      </a:pPr>
                      <a:r>
                        <a:rPr lang="en-US" sz="1200" b="1">
                          <a:solidFill>
                            <a:srgbClr val="000000"/>
                          </a:solidFill>
                          <a:latin typeface="Arial"/>
                          <a:ea typeface="Times New Roman"/>
                          <a:cs typeface="Times New Roman"/>
                        </a:rPr>
                        <a:t>Business process description</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16</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9</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nSpc>
                          <a:spcPct val="115000"/>
                        </a:lnSpc>
                        <a:spcBef>
                          <a:spcPts val="200"/>
                        </a:spcBef>
                        <a:spcAft>
                          <a:spcPts val="200"/>
                        </a:spcAft>
                      </a:pPr>
                      <a:r>
                        <a:rPr lang="en-US" sz="1200" b="1">
                          <a:solidFill>
                            <a:srgbClr val="000000"/>
                          </a:solidFill>
                          <a:latin typeface="Arial"/>
                          <a:ea typeface="Times New Roman"/>
                          <a:cs typeface="Times New Roman"/>
                        </a:rPr>
                        <a:t>System Features</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20</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A</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Bef>
                          <a:spcPts val="200"/>
                        </a:spcBef>
                        <a:spcAft>
                          <a:spcPts val="200"/>
                        </a:spcAft>
                      </a:pPr>
                      <a:r>
                        <a:rPr lang="en-US" sz="1200" b="1">
                          <a:solidFill>
                            <a:srgbClr val="000000"/>
                          </a:solidFill>
                          <a:latin typeface="Arial"/>
                          <a:ea typeface="Times New Roman"/>
                          <a:cs typeface="Times New Roman"/>
                        </a:rPr>
                        <a:t>Data Flow Diagram </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21</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0876">
                <a:tc>
                  <a:txBody>
                    <a:bodyPr/>
                    <a:lstStyle/>
                    <a:p>
                      <a:pPr algn="ctr">
                        <a:lnSpc>
                          <a:spcPct val="115000"/>
                        </a:lnSpc>
                        <a:spcBef>
                          <a:spcPts val="200"/>
                        </a:spcBef>
                        <a:spcAft>
                          <a:spcPts val="200"/>
                        </a:spcAft>
                      </a:pP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B</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Bef>
                          <a:spcPts val="200"/>
                        </a:spcBef>
                        <a:spcAft>
                          <a:spcPts val="200"/>
                        </a:spcAft>
                      </a:pPr>
                      <a:r>
                        <a:rPr lang="en-US" sz="1200" b="1">
                          <a:solidFill>
                            <a:srgbClr val="000000"/>
                          </a:solidFill>
                          <a:latin typeface="Arial"/>
                          <a:ea typeface="Times New Roman"/>
                          <a:cs typeface="Times New Roman"/>
                        </a:rPr>
                        <a:t>Data Dictionary </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Bef>
                          <a:spcPts val="200"/>
                        </a:spcBef>
                        <a:spcAft>
                          <a:spcPts val="200"/>
                        </a:spcAft>
                      </a:pPr>
                      <a:r>
                        <a:rPr lang="en-US" sz="1200" b="1" dirty="0" smtClean="0">
                          <a:solidFill>
                            <a:srgbClr val="000000"/>
                          </a:solidFill>
                          <a:latin typeface="Arial"/>
                          <a:ea typeface="Times New Roman"/>
                          <a:cs typeface="Times New Roman"/>
                        </a:rPr>
                        <a:t>33</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C</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Bef>
                          <a:spcPts val="200"/>
                        </a:spcBef>
                        <a:spcAft>
                          <a:spcPts val="200"/>
                        </a:spcAft>
                      </a:pPr>
                      <a:r>
                        <a:rPr lang="en-US" sz="1200" b="1">
                          <a:solidFill>
                            <a:srgbClr val="000000"/>
                          </a:solidFill>
                          <a:latin typeface="Arial"/>
                          <a:ea typeface="Times New Roman"/>
                          <a:cs typeface="Times New Roman"/>
                        </a:rPr>
                        <a:t>Screen Shots </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Bef>
                          <a:spcPts val="200"/>
                        </a:spcBef>
                        <a:spcAft>
                          <a:spcPts val="200"/>
                        </a:spcAft>
                      </a:pPr>
                      <a:r>
                        <a:rPr lang="en-IN" sz="1200" b="1" dirty="0" smtClean="0">
                          <a:solidFill>
                            <a:srgbClr val="000000"/>
                          </a:solidFill>
                          <a:latin typeface="Arial"/>
                          <a:ea typeface="Times New Roman"/>
                          <a:cs typeface="Times New Roman"/>
                        </a:rPr>
                        <a:t>39</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D</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nSpc>
                          <a:spcPct val="115000"/>
                        </a:lnSpc>
                        <a:spcBef>
                          <a:spcPts val="200"/>
                        </a:spcBef>
                        <a:spcAft>
                          <a:spcPts val="200"/>
                        </a:spcAft>
                      </a:pPr>
                      <a:r>
                        <a:rPr lang="en-US" sz="1200" b="1">
                          <a:solidFill>
                            <a:srgbClr val="000000"/>
                          </a:solidFill>
                          <a:latin typeface="Arial"/>
                          <a:ea typeface="Times New Roman"/>
                          <a:cs typeface="Times New Roman"/>
                        </a:rPr>
                        <a:t>Testing of the System </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ct val="115000"/>
                        </a:lnSpc>
                        <a:spcBef>
                          <a:spcPts val="200"/>
                        </a:spcBef>
                        <a:spcAft>
                          <a:spcPts val="200"/>
                        </a:spcAft>
                      </a:pPr>
                      <a:r>
                        <a:rPr lang="en-IN" sz="1200" b="1" dirty="0" smtClean="0">
                          <a:solidFill>
                            <a:srgbClr val="000000"/>
                          </a:solidFill>
                          <a:latin typeface="Arial"/>
                          <a:ea typeface="Times New Roman"/>
                          <a:cs typeface="Times New Roman"/>
                        </a:rPr>
                        <a:t>58</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20876">
                <a:tc>
                  <a:txBody>
                    <a:bodyPr/>
                    <a:lstStyle/>
                    <a:p>
                      <a:pPr algn="ctr">
                        <a:lnSpc>
                          <a:spcPct val="115000"/>
                        </a:lnSpc>
                        <a:spcBef>
                          <a:spcPts val="200"/>
                        </a:spcBef>
                        <a:spcAft>
                          <a:spcPts val="200"/>
                        </a:spcAft>
                      </a:pPr>
                      <a:r>
                        <a:rPr lang="en-US" sz="1200" b="1">
                          <a:solidFill>
                            <a:srgbClr val="000000"/>
                          </a:solidFill>
                          <a:latin typeface="Arial"/>
                          <a:ea typeface="Times New Roman"/>
                          <a:cs typeface="Times New Roman"/>
                        </a:rPr>
                        <a:t>10</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nSpc>
                          <a:spcPct val="115000"/>
                        </a:lnSpc>
                        <a:spcBef>
                          <a:spcPts val="200"/>
                        </a:spcBef>
                        <a:spcAft>
                          <a:spcPts val="200"/>
                        </a:spcAft>
                      </a:pPr>
                      <a:r>
                        <a:rPr lang="en-US" sz="1200" b="1">
                          <a:solidFill>
                            <a:srgbClr val="000000"/>
                          </a:solidFill>
                          <a:latin typeface="Arial"/>
                          <a:ea typeface="Times New Roman"/>
                          <a:cs typeface="Times New Roman"/>
                        </a:rPr>
                        <a:t>Conclusion </a:t>
                      </a:r>
                      <a:endParaRPr lang="en-US" sz="120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IN" sz="1200" b="1" dirty="0" smtClean="0">
                          <a:solidFill>
                            <a:srgbClr val="000000"/>
                          </a:solidFill>
                          <a:latin typeface="Arial"/>
                          <a:ea typeface="Times New Roman"/>
                          <a:cs typeface="Times New Roman"/>
                        </a:rPr>
                        <a:t>61</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406174">
                <a:tc>
                  <a:txBody>
                    <a:bodyPr/>
                    <a:lstStyle/>
                    <a:p>
                      <a:pPr algn="ctr">
                        <a:lnSpc>
                          <a:spcPct val="115000"/>
                        </a:lnSpc>
                        <a:spcBef>
                          <a:spcPts val="200"/>
                        </a:spcBef>
                        <a:spcAft>
                          <a:spcPts val="200"/>
                        </a:spcAft>
                      </a:pPr>
                      <a:r>
                        <a:rPr lang="en-US" sz="1200" b="1" dirty="0">
                          <a:solidFill>
                            <a:srgbClr val="000000"/>
                          </a:solidFill>
                          <a:latin typeface="Arial"/>
                          <a:ea typeface="Times New Roman"/>
                          <a:cs typeface="Times New Roman"/>
                        </a:rPr>
                        <a:t>11</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2">
                  <a:txBody>
                    <a:bodyPr/>
                    <a:lstStyle/>
                    <a:p>
                      <a:pPr>
                        <a:lnSpc>
                          <a:spcPct val="115000"/>
                        </a:lnSpc>
                        <a:spcBef>
                          <a:spcPts val="200"/>
                        </a:spcBef>
                        <a:spcAft>
                          <a:spcPts val="200"/>
                        </a:spcAft>
                      </a:pPr>
                      <a:r>
                        <a:rPr lang="en-US" sz="1200" b="1" dirty="0">
                          <a:solidFill>
                            <a:srgbClr val="000000"/>
                          </a:solidFill>
                          <a:latin typeface="Arial"/>
                          <a:ea typeface="Times New Roman"/>
                          <a:cs typeface="Times New Roman"/>
                        </a:rPr>
                        <a:t>Bibliography </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lnSpc>
                          <a:spcPct val="115000"/>
                        </a:lnSpc>
                        <a:spcBef>
                          <a:spcPts val="200"/>
                        </a:spcBef>
                        <a:spcAft>
                          <a:spcPts val="200"/>
                        </a:spcAft>
                      </a:pPr>
                      <a:r>
                        <a:rPr lang="en-IN" sz="1200" b="1" dirty="0" smtClean="0">
                          <a:solidFill>
                            <a:srgbClr val="000000"/>
                          </a:solidFill>
                          <a:latin typeface="Arial"/>
                          <a:ea typeface="Times New Roman"/>
                          <a:cs typeface="Times New Roman"/>
                        </a:rPr>
                        <a:t>63</a:t>
                      </a:r>
                      <a:endParaRPr lang="en-US" sz="1200" dirty="0">
                        <a:latin typeface="Calibri"/>
                        <a:ea typeface="Times New Roman"/>
                        <a:cs typeface="Times New Roman"/>
                      </a:endParaRPr>
                    </a:p>
                  </a:txBody>
                  <a:tcPr marL="51667" marR="51667"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2764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ChangeArrowheads="1"/>
          </p:cNvSpPr>
          <p:nvPr/>
        </p:nvSpPr>
        <p:spPr bwMode="auto">
          <a:xfrm>
            <a:off x="142844" y="252970"/>
            <a:ext cx="8858312" cy="6247864"/>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Feedback:</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Admin receive feedback.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Admin can view feedback.</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1" i="0" u="none" strike="noStrike" cap="none" normalizeH="0" baseline="0" dirty="0" smtClean="0">
                <a:ln>
                  <a:noFill/>
                </a:ln>
                <a:solidFill>
                  <a:srgbClr val="000000"/>
                </a:solidFill>
                <a:effectLst/>
                <a:latin typeface="Arial" pitchFamily="34" charset="0"/>
                <a:ea typeface="Calibri" pitchFamily="34" charset="0"/>
                <a:cs typeface="Calibri" pitchFamily="34" charset="0"/>
              </a:rPr>
              <a:t>Visitor:</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Category:</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Visitor view category detail.</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Sub-Category:</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Visitor view sub-category detail.</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Product:</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Visitor view product detail.</a:t>
            </a:r>
          </a:p>
          <a:p>
            <a:pPr lvl="0"/>
            <a:r>
              <a:rPr lang="en-US" sz="1600" b="1" dirty="0"/>
              <a:t>Buyer:</a:t>
            </a:r>
            <a:endParaRPr lang="en-US" sz="1600" dirty="0"/>
          </a:p>
          <a:p>
            <a:pPr lvl="0"/>
            <a:r>
              <a:rPr lang="en-US" sz="1600" dirty="0"/>
              <a:t>Category:</a:t>
            </a:r>
          </a:p>
          <a:p>
            <a:r>
              <a:rPr lang="en-US" sz="1600" dirty="0"/>
              <a:t>     Buyer view category detail.</a:t>
            </a:r>
          </a:p>
          <a:p>
            <a:r>
              <a:rPr lang="en-US" sz="1600" dirty="0"/>
              <a:t> </a:t>
            </a:r>
          </a:p>
          <a:p>
            <a:pPr lvl="0"/>
            <a:r>
              <a:rPr lang="en-US" sz="1600" dirty="0"/>
              <a:t>Sub-Category:</a:t>
            </a:r>
          </a:p>
          <a:p>
            <a:r>
              <a:rPr lang="en-US" sz="1600" dirty="0"/>
              <a:t>     Buyer view sub-category detail.</a:t>
            </a:r>
          </a:p>
          <a:p>
            <a:r>
              <a:rPr lang="en-US" sz="1600" dirty="0"/>
              <a:t> </a:t>
            </a:r>
          </a:p>
          <a:p>
            <a:pPr lvl="0"/>
            <a:r>
              <a:rPr lang="en-US" sz="1600" dirty="0"/>
              <a:t>Product:</a:t>
            </a:r>
          </a:p>
          <a:p>
            <a:r>
              <a:rPr lang="en-US" sz="1600" dirty="0"/>
              <a:t>      Buyer view product detail.</a:t>
            </a:r>
          </a:p>
          <a:p>
            <a:r>
              <a:rPr lang="en-US" sz="1600" dirty="0"/>
              <a:t>      Buyer can purchase products.</a:t>
            </a:r>
          </a:p>
          <a:p>
            <a:pPr lvl="0"/>
            <a:r>
              <a:rPr lang="en-US" sz="1600" dirty="0"/>
              <a:t>Buyer:</a:t>
            </a:r>
          </a:p>
          <a:p>
            <a:r>
              <a:rPr lang="en-US" sz="1600" dirty="0"/>
              <a:t>      Buyer update his detail ( forget password ).</a:t>
            </a:r>
          </a:p>
          <a:p>
            <a:r>
              <a:rPr lang="en-US" sz="1600" dirty="0"/>
              <a:t> </a:t>
            </a:r>
            <a:r>
              <a:rPr lang="en-US" sz="1600" dirty="0" smtClean="0"/>
              <a:t>    </a:t>
            </a:r>
            <a:endParaRPr lang="en-US" sz="1600" dirty="0"/>
          </a:p>
          <a:p>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ChangeArrowheads="1"/>
          </p:cNvSpPr>
          <p:nvPr/>
        </p:nvSpPr>
        <p:spPr bwMode="auto">
          <a:xfrm>
            <a:off x="214282" y="785794"/>
            <a:ext cx="8715436" cy="5370701"/>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Order &amp; Payment:</a:t>
            </a:r>
          </a:p>
          <a:p>
            <a:pPr marL="0" marR="0" lvl="0" indent="0" algn="just" defTabSz="914400" rtl="0" eaLnBrk="1" fontAlgn="base" latinLnBrk="0" hangingPunct="1">
              <a:lnSpc>
                <a:spcPct val="100000"/>
              </a:lnSpc>
              <a:spcBef>
                <a:spcPct val="0"/>
              </a:spcBef>
              <a:spcAft>
                <a:spcPct val="0"/>
              </a:spcAft>
              <a:buClrTx/>
              <a:buSzTx/>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Order:</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Buyer can make order.</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Buyer can view his order detail.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Payment: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Buyer can make payment ( Cash on delivery ).</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Feedback:</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rPr>
              <a:t>     Buyer can give feedback.</a:t>
            </a: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dirty="0">
              <a:solidFill>
                <a:srgbClr val="000000"/>
              </a:solidFill>
              <a:latin typeface="Arial" pitchFamily="34" charset="0"/>
              <a:ea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dirty="0">
              <a:solidFill>
                <a:srgbClr val="000000"/>
              </a:solidFill>
              <a:latin typeface="Arial" pitchFamily="34" charset="0"/>
              <a:ea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0" i="0" u="none" strike="noStrike" cap="none" normalizeH="0" baseline="0" dirty="0" smtClean="0">
              <a:ln>
                <a:noFill/>
              </a:ln>
              <a:solidFill>
                <a:srgbClr val="000000"/>
              </a:solidFill>
              <a:effectLst/>
              <a:latin typeface="Arial" pitchFamily="34" charset="0"/>
              <a:ea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dirty="0">
              <a:solidFill>
                <a:srgbClr val="000000"/>
              </a:solidFill>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0" i="0" u="none" strike="noStrike" cap="none" normalizeH="0" baseline="0" dirty="0" smtClean="0">
              <a:ln>
                <a:noFill/>
              </a:ln>
              <a:solidFill>
                <a:srgbClr val="000000"/>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dirty="0">
              <a:solidFill>
                <a:srgbClr val="000000"/>
              </a:solidFill>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0" i="0" u="none" strike="noStrike" cap="none" normalizeH="0" baseline="0" dirty="0" smtClean="0">
              <a:ln>
                <a:noFill/>
              </a:ln>
              <a:solidFill>
                <a:srgbClr val="000000"/>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dirty="0">
              <a:solidFill>
                <a:srgbClr val="000000"/>
              </a:solidFill>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0" i="0" u="none" strike="noStrike" cap="none" normalizeH="0" baseline="0" dirty="0" smtClean="0">
              <a:ln>
                <a:noFill/>
              </a:ln>
              <a:solidFill>
                <a:srgbClr val="000000"/>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dirty="0">
              <a:solidFill>
                <a:srgbClr val="000000"/>
              </a:solidFill>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0" i="0" u="none" strike="noStrike" cap="none" normalizeH="0" baseline="0" dirty="0" smtClean="0">
              <a:ln>
                <a:noFill/>
              </a:ln>
              <a:solidFill>
                <a:srgbClr val="000000"/>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dirty="0">
              <a:solidFill>
                <a:srgbClr val="000000"/>
              </a:solidFill>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0" i="0" u="none" strike="noStrike" cap="none" normalizeH="0" baseline="0" dirty="0" smtClean="0">
              <a:ln>
                <a:noFill/>
              </a:ln>
              <a:solidFill>
                <a:srgbClr val="000000"/>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dirty="0">
              <a:solidFill>
                <a:srgbClr val="000000"/>
              </a:solidFill>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WordArt 2"/>
          <p:cNvSpPr>
            <a:spLocks noChangeArrowheads="1" noChangeShapeType="1" noTextEdit="1"/>
          </p:cNvSpPr>
          <p:nvPr/>
        </p:nvSpPr>
        <p:spPr bwMode="auto">
          <a:xfrm>
            <a:off x="1428728" y="2714620"/>
            <a:ext cx="5786478" cy="1071570"/>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SYSTEM FEATURES</a:t>
            </a:r>
            <a:endParaRPr lang="en-US" sz="3600" b="1" kern="10" spc="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WordArt 2"/>
          <p:cNvSpPr>
            <a:spLocks noChangeArrowheads="1" noChangeShapeType="1" noTextEdit="1"/>
          </p:cNvSpPr>
          <p:nvPr/>
        </p:nvSpPr>
        <p:spPr bwMode="auto">
          <a:xfrm>
            <a:off x="1500166" y="2428868"/>
            <a:ext cx="5786478" cy="1285884"/>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DATA FLOW DIAGRAM</a:t>
            </a:r>
            <a:endParaRPr lang="en-US" sz="3600" b="1" kern="10" spc="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ChangeArrowheads="1"/>
          </p:cNvSpPr>
          <p:nvPr/>
        </p:nvSpPr>
        <p:spPr bwMode="auto">
          <a:xfrm>
            <a:off x="214282" y="500042"/>
            <a:ext cx="8715436" cy="5693866"/>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514850" algn="l"/>
                <a:tab pos="6343650" algn="l"/>
              </a:tabLst>
            </a:pPr>
            <a:r>
              <a:rPr kumimoji="0" lang="en-US" sz="2200" b="1"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Data Flow Diagram:</a:t>
            </a:r>
          </a:p>
          <a:p>
            <a:r>
              <a:rPr lang="en-US" b="1" dirty="0"/>
              <a:t> </a:t>
            </a:r>
            <a:endParaRPr lang="en-US" dirty="0"/>
          </a:p>
          <a:p>
            <a:r>
              <a:rPr lang="en-US" b="1" dirty="0"/>
              <a:t>Data Flow Diagram (DFD)</a:t>
            </a:r>
            <a:endParaRPr lang="en-US" dirty="0"/>
          </a:p>
          <a:p>
            <a:r>
              <a:rPr lang="en-US" dirty="0"/>
              <a:t>The DFD (Also Known As Bubble Chart) Is A Simple Graphical Formalism That Can Be Used To Represent A System In Terms Of The Input Data Into The System, Various Process Carried On These Data And The Output Data Generated By The System</a:t>
            </a:r>
            <a:r>
              <a:rPr lang="en-US" dirty="0" smtClean="0"/>
              <a:t>.</a:t>
            </a:r>
          </a:p>
          <a:p>
            <a:endParaRPr lang="en-US" dirty="0"/>
          </a:p>
          <a:p>
            <a:r>
              <a:rPr lang="en-US" dirty="0"/>
              <a:t>The Main Reason Why The DFD Technique Is So Popular Is Because The Fact That The DFD Is Very Simple Formalism – It Is Simple To Understand Use. A DFD Is A Very Limited Number Of Primitive Symbols To Represent The Functions Performed By A System And The Data Flow Among The Functions. Starting With A Set Of High-Level Functions That A System Performs, A DFD Model Hierarchy Represents Various Sub-Functions</a:t>
            </a:r>
            <a:r>
              <a:rPr lang="en-US" dirty="0" smtClean="0"/>
              <a:t>.</a:t>
            </a:r>
          </a:p>
          <a:p>
            <a:r>
              <a:rPr lang="en-US" dirty="0"/>
              <a:t> </a:t>
            </a:r>
          </a:p>
          <a:p>
            <a:pPr lvl="0"/>
            <a:r>
              <a:rPr lang="en-US" b="1" dirty="0"/>
              <a:t>Data Flow :</a:t>
            </a:r>
            <a:endParaRPr lang="en-US" dirty="0"/>
          </a:p>
          <a:p>
            <a:r>
              <a:rPr lang="en-US" dirty="0"/>
              <a:t>A Line With An Arrow Represents Data Flows. The Arrow Shows The Direction Of Flow Of Data. The Name Of The Data Appears Next To The Line. Data More In A Specific Direction From An Origin To A Destination. The Data Flow Is A ‘Packet’ Of Data.</a:t>
            </a:r>
          </a:p>
          <a:p>
            <a:endParaRPr lang="en-US" dirty="0" smtClean="0"/>
          </a:p>
          <a:p>
            <a:endParaRPr lang="en-IN" dirty="0" smtClean="0">
              <a:latin typeface="Arial" pitchFamily="34" charset="0"/>
              <a:cs typeface="Arial" pitchFamily="34" charset="0"/>
            </a:endParaRPr>
          </a:p>
          <a:p>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202" name="AutoShape 2"/>
          <p:cNvCxnSpPr>
            <a:cxnSpLocks noChangeShapeType="1"/>
          </p:cNvCxnSpPr>
          <p:nvPr/>
        </p:nvCxnSpPr>
        <p:spPr bwMode="auto">
          <a:xfrm>
            <a:off x="4429124" y="788973"/>
            <a:ext cx="0" cy="496887"/>
          </a:xfrm>
          <a:prstGeom prst="straightConnector1">
            <a:avLst/>
          </a:prstGeom>
          <a:noFill/>
          <a:ln w="28575">
            <a:solidFill>
              <a:srgbClr val="000000"/>
            </a:solidFill>
            <a:round/>
            <a:headEnd type="stealth" w="med" len="med"/>
            <a:tailEnd/>
          </a:ln>
        </p:spPr>
      </p:cxnSp>
      <p:cxnSp>
        <p:nvCxnSpPr>
          <p:cNvPr id="51203" name="AutoShape 3"/>
          <p:cNvCxnSpPr>
            <a:cxnSpLocks noChangeShapeType="1"/>
          </p:cNvCxnSpPr>
          <p:nvPr/>
        </p:nvCxnSpPr>
        <p:spPr bwMode="auto">
          <a:xfrm>
            <a:off x="4572000" y="1357298"/>
            <a:ext cx="531812" cy="0"/>
          </a:xfrm>
          <a:prstGeom prst="straightConnector1">
            <a:avLst/>
          </a:prstGeom>
          <a:noFill/>
          <a:ln w="28575">
            <a:solidFill>
              <a:srgbClr val="000000"/>
            </a:solidFill>
            <a:round/>
            <a:headEnd/>
            <a:tailEnd type="stealth" w="med" len="med"/>
          </a:ln>
        </p:spPr>
      </p:cxnSp>
      <p:cxnSp>
        <p:nvCxnSpPr>
          <p:cNvPr id="51204" name="AutoShape 4"/>
          <p:cNvCxnSpPr>
            <a:cxnSpLocks noChangeShapeType="1"/>
          </p:cNvCxnSpPr>
          <p:nvPr/>
        </p:nvCxnSpPr>
        <p:spPr bwMode="auto">
          <a:xfrm>
            <a:off x="3756023" y="1357298"/>
            <a:ext cx="530225" cy="0"/>
          </a:xfrm>
          <a:prstGeom prst="straightConnector1">
            <a:avLst/>
          </a:prstGeom>
          <a:noFill/>
          <a:ln w="28575">
            <a:solidFill>
              <a:srgbClr val="000000"/>
            </a:solidFill>
            <a:round/>
            <a:headEnd type="stealth" w="med" len="med"/>
            <a:tailEnd/>
          </a:ln>
        </p:spPr>
      </p:cxnSp>
      <p:cxnSp>
        <p:nvCxnSpPr>
          <p:cNvPr id="51205" name="AutoShape 5"/>
          <p:cNvCxnSpPr>
            <a:cxnSpLocks noChangeShapeType="1"/>
          </p:cNvCxnSpPr>
          <p:nvPr/>
        </p:nvCxnSpPr>
        <p:spPr bwMode="auto">
          <a:xfrm>
            <a:off x="4429124" y="1503352"/>
            <a:ext cx="0" cy="496888"/>
          </a:xfrm>
          <a:prstGeom prst="straightConnector1">
            <a:avLst/>
          </a:prstGeom>
          <a:noFill/>
          <a:ln w="28575">
            <a:solidFill>
              <a:srgbClr val="000000"/>
            </a:solidFill>
            <a:round/>
            <a:headEnd/>
            <a:tailEnd type="stealth" w="med" len="med"/>
          </a:ln>
        </p:spPr>
      </p:cxnSp>
      <p:sp>
        <p:nvSpPr>
          <p:cNvPr id="51207" name="Rectangle 7"/>
          <p:cNvSpPr>
            <a:spLocks noChangeArrowheads="1"/>
          </p:cNvSpPr>
          <p:nvPr/>
        </p:nvSpPr>
        <p:spPr bwMode="auto">
          <a:xfrm>
            <a:off x="142844" y="2143116"/>
            <a:ext cx="8858280" cy="378565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tabLst>
                <a:tab pos="685800" algn="l"/>
              </a:tabLst>
            </a:pPr>
            <a:r>
              <a:rPr kumimoji="0" lang="en-US" sz="1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Process:</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tab pos="685800" algn="l"/>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A Circle Is Used To Despite A Process. Processes Are Numbered And Given A Name.</a:t>
            </a:r>
          </a:p>
          <a:p>
            <a:pPr lvl="0" indent="457200" algn="just" fontAlgn="base">
              <a:spcBef>
                <a:spcPct val="0"/>
              </a:spcBef>
              <a:spcAft>
                <a:spcPct val="0"/>
              </a:spcAft>
              <a:tabLst>
                <a:tab pos="685800" algn="l"/>
              </a:tabLst>
            </a:pPr>
            <a:r>
              <a:rPr kumimoji="0" lang="en-US" sz="1600" b="0" i="0" u="none" strike="noStrike" cap="none" normalizeH="0" baseline="0" dirty="0" smtClean="0">
                <a:ln>
                  <a:noFill/>
                </a:ln>
                <a:solidFill>
                  <a:schemeClr val="tx1"/>
                </a:solidFill>
                <a:effectLst/>
                <a:latin typeface="Arial" pitchFamily="34" charset="0"/>
                <a:cs typeface="Arial" pitchFamily="34" charset="0"/>
              </a:rPr>
              <a:t/>
            </a:r>
            <a:br>
              <a:rPr kumimoji="0" lang="en-US" sz="1600" b="0" i="0" u="none" strike="noStrike" cap="none" normalizeH="0" baseline="0" dirty="0" smtClean="0">
                <a:ln>
                  <a:noFill/>
                </a:ln>
                <a:solidFill>
                  <a:schemeClr val="tx1"/>
                </a:solidFill>
                <a:effectLst/>
                <a:latin typeface="Arial" pitchFamily="34" charset="0"/>
                <a:cs typeface="Arial" pitchFamily="34" charset="0"/>
              </a:rPr>
            </a:b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lvl="0" indent="457200" algn="just" eaLnBrk="0" fontAlgn="base" hangingPunct="0">
              <a:spcBef>
                <a:spcPct val="0"/>
              </a:spcBef>
              <a:spcAft>
                <a:spcPct val="0"/>
              </a:spcAft>
              <a:tabLst>
                <a:tab pos="685800" algn="l"/>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lvl="0" indent="457200" algn="just" eaLnBrk="0" fontAlgn="base" hangingPunct="0">
              <a:spcBef>
                <a:spcPct val="0"/>
              </a:spcBef>
              <a:spcAft>
                <a:spcPct val="0"/>
              </a:spcAft>
              <a:tabLst>
                <a:tab pos="685800" algn="l"/>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a:t>
            </a:r>
          </a:p>
          <a:p>
            <a:pPr lvl="0" indent="457200" algn="just" eaLnBrk="0" fontAlgn="base" hangingPunct="0">
              <a:spcBef>
                <a:spcPct val="0"/>
              </a:spcBef>
              <a:spcAft>
                <a:spcPct val="0"/>
              </a:spcAft>
              <a:tabLst>
                <a:tab pos="685800" algn="l"/>
              </a:tabLst>
            </a:pPr>
            <a:endParaRPr lang="en-IN" sz="1600" dirty="0" smtClean="0">
              <a:latin typeface="Calibri" pitchFamily="34" charset="0"/>
              <a:cs typeface="Calibri" pitchFamily="34" charset="0"/>
            </a:endParaRPr>
          </a:p>
          <a:p>
            <a:pPr lvl="0" indent="457200" algn="just" eaLnBrk="0" fontAlgn="base" hangingPunct="0">
              <a:spcBef>
                <a:spcPct val="0"/>
              </a:spcBef>
              <a:spcAft>
                <a:spcPct val="0"/>
              </a:spcAft>
              <a:tabLst>
                <a:tab pos="685800" algn="l"/>
              </a:tabLst>
            </a:pPr>
            <a:endParaRPr kumimoji="0" lang="en-IN" sz="1600" b="0" i="0" u="none" strike="noStrike" cap="none" normalizeH="0" baseline="0" dirty="0" smtClean="0">
              <a:ln>
                <a:noFill/>
              </a:ln>
              <a:solidFill>
                <a:schemeClr val="tx1"/>
              </a:solidFill>
              <a:effectLst/>
              <a:latin typeface="Calibri" pitchFamily="34" charset="0"/>
              <a:cs typeface="Calibri" pitchFamily="34" charset="0"/>
            </a:endParaRPr>
          </a:p>
          <a:p>
            <a:pPr lvl="0" indent="457200" algn="just" eaLnBrk="0" fontAlgn="base" hangingPunct="0">
              <a:spcBef>
                <a:spcPct val="0"/>
              </a:spcBef>
              <a:spcAft>
                <a:spcPct val="0"/>
              </a:spcAft>
              <a:tabLst>
                <a:tab pos="685800" algn="l"/>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lvl="0" indent="457200" algn="just" eaLnBrk="0" fontAlgn="base" hangingPunct="0">
              <a:spcBef>
                <a:spcPct val="0"/>
              </a:spcBef>
              <a:spcAft>
                <a:spcPct val="0"/>
              </a:spcAft>
              <a:buFontTx/>
              <a:buChar char="•"/>
              <a:tabLst>
                <a:tab pos="685800" algn="l"/>
              </a:tabLst>
            </a:pPr>
            <a:r>
              <a:rPr kumimoji="0" lang="en-US" sz="1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Data Store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lvl="0" indent="457200" algn="just" eaLnBrk="0" fontAlgn="base" hangingPunct="0">
              <a:spcBef>
                <a:spcPct val="0"/>
              </a:spcBef>
              <a:spcAft>
                <a:spcPct val="0"/>
              </a:spcAft>
              <a:tabLst>
                <a:tab pos="685800" algn="l"/>
              </a:tabLst>
            </a:pPr>
            <a:r>
              <a:rPr kumimoji="0" lang="en-US" sz="16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A Data Store Stores The Data. Two Parallel Lines With Square Depict A Data Store. Processes May Store or Retrieve Data From A Data Store. If An Arrow Points To The Store, It Indicates Operation Of Writing In The Store. If It Points Away From The Store, It Indicates Operation Of Reading From The Store.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tab pos="685800" algn="l"/>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tab pos="685800" algn="l"/>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51206" name="Oval 6"/>
          <p:cNvSpPr>
            <a:spLocks noChangeArrowheads="1"/>
          </p:cNvSpPr>
          <p:nvPr/>
        </p:nvSpPr>
        <p:spPr bwMode="auto">
          <a:xfrm>
            <a:off x="3714744" y="3571876"/>
            <a:ext cx="1143000" cy="1057275"/>
          </a:xfrm>
          <a:prstGeom prst="ellipse">
            <a:avLst/>
          </a:prstGeom>
          <a:solidFill>
            <a:srgbClr val="FFFFFF"/>
          </a:solidFill>
          <a:ln w="1905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986" name="AutoShape 2"/>
          <p:cNvCxnSpPr>
            <a:cxnSpLocks noChangeShapeType="1"/>
          </p:cNvCxnSpPr>
          <p:nvPr/>
        </p:nvCxnSpPr>
        <p:spPr bwMode="auto">
          <a:xfrm>
            <a:off x="3532196" y="428604"/>
            <a:ext cx="2325688" cy="0"/>
          </a:xfrm>
          <a:prstGeom prst="straightConnector1">
            <a:avLst/>
          </a:prstGeom>
          <a:noFill/>
          <a:ln w="19050">
            <a:solidFill>
              <a:srgbClr val="000000"/>
            </a:solidFill>
            <a:round/>
            <a:headEnd/>
            <a:tailEnd/>
          </a:ln>
        </p:spPr>
      </p:cxnSp>
      <p:cxnSp>
        <p:nvCxnSpPr>
          <p:cNvPr id="41987" name="AutoShape 3"/>
          <p:cNvCxnSpPr>
            <a:cxnSpLocks noChangeShapeType="1"/>
          </p:cNvCxnSpPr>
          <p:nvPr/>
        </p:nvCxnSpPr>
        <p:spPr bwMode="auto">
          <a:xfrm>
            <a:off x="3571868" y="1071546"/>
            <a:ext cx="2325688" cy="0"/>
          </a:xfrm>
          <a:prstGeom prst="straightConnector1">
            <a:avLst/>
          </a:prstGeom>
          <a:noFill/>
          <a:ln w="19050">
            <a:solidFill>
              <a:srgbClr val="000000"/>
            </a:solidFill>
            <a:round/>
            <a:headEnd/>
            <a:tailEnd/>
          </a:ln>
        </p:spPr>
      </p:cxnSp>
      <p:sp>
        <p:nvSpPr>
          <p:cNvPr id="41989" name="Rectangle 5"/>
          <p:cNvSpPr>
            <a:spLocks noChangeArrowheads="1"/>
          </p:cNvSpPr>
          <p:nvPr/>
        </p:nvSpPr>
        <p:spPr bwMode="auto">
          <a:xfrm>
            <a:off x="357158" y="1357298"/>
            <a:ext cx="8501122" cy="501675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Char char="•"/>
              <a:tabLst>
                <a:tab pos="685800" algn="l"/>
              </a:tabLst>
            </a:pPr>
            <a:r>
              <a:rPr kumimoji="0" lang="en-US" sz="1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External Entity :</a:t>
            </a:r>
          </a:p>
          <a:p>
            <a:pPr marL="0" marR="0" lvl="0" indent="457200" algn="l" defTabSz="914400" rtl="0" eaLnBrk="1" fontAlgn="base" latinLnBrk="0" hangingPunct="1">
              <a:lnSpc>
                <a:spcPct val="100000"/>
              </a:lnSpc>
              <a:spcBef>
                <a:spcPct val="0"/>
              </a:spcBef>
              <a:spcAft>
                <a:spcPct val="0"/>
              </a:spcAft>
              <a:buClrTx/>
              <a:buSzTx/>
              <a:buFontTx/>
              <a:buChar char="•"/>
              <a:tabLst>
                <a:tab pos="685800" algn="l"/>
              </a:tabLst>
            </a:pPr>
            <a:endParaRPr kumimoji="0" lang="en-US" sz="1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lvl="0" indent="457200" fontAlgn="base">
              <a:spcBef>
                <a:spcPct val="0"/>
              </a:spcBef>
              <a:spcAft>
                <a:spcPct val="0"/>
              </a:spcAft>
              <a:tabLst>
                <a:tab pos="685800" algn="l"/>
              </a:tabLst>
            </a:pPr>
            <a:r>
              <a:rPr lang="en-US" sz="1600" dirty="0" smtClean="0"/>
              <a:t>External Entities Are Represented By The Rectangle, And Are Outside The System, Such As Venders Or Members Wit That The System Interacts. The Designers Have No Control Over Them.</a:t>
            </a:r>
          </a:p>
          <a:p>
            <a:pPr lvl="0" indent="457200" fontAlgn="base">
              <a:spcBef>
                <a:spcPct val="0"/>
              </a:spcBef>
              <a:spcAft>
                <a:spcPct val="0"/>
              </a:spcAft>
              <a:tabLst>
                <a:tab pos="685800" algn="l"/>
              </a:tabLst>
            </a:pPr>
            <a:endParaRPr lang="en-IN" sz="1600" dirty="0" smtClean="0"/>
          </a:p>
          <a:p>
            <a:pPr lvl="0" indent="457200" fontAlgn="base">
              <a:spcBef>
                <a:spcPct val="0"/>
              </a:spcBef>
              <a:spcAft>
                <a:spcPct val="0"/>
              </a:spcAft>
              <a:tabLst>
                <a:tab pos="685800" algn="l"/>
              </a:tabLst>
            </a:pPr>
            <a:endParaRPr lang="en-US" sz="1600" dirty="0" smtClean="0"/>
          </a:p>
          <a:p>
            <a:pPr lvl="0" indent="457200" fontAlgn="base">
              <a:spcBef>
                <a:spcPct val="0"/>
              </a:spcBef>
              <a:spcAft>
                <a:spcPct val="0"/>
              </a:spcAft>
              <a:tabLst>
                <a:tab pos="685800" algn="l"/>
              </a:tabLst>
            </a:pPr>
            <a:endParaRPr lang="en-US" sz="1600" dirty="0" smtClean="0"/>
          </a:p>
          <a:p>
            <a:pPr lvl="0" indent="457200" fontAlgn="base">
              <a:spcBef>
                <a:spcPct val="0"/>
              </a:spcBef>
              <a:spcAft>
                <a:spcPct val="0"/>
              </a:spcAft>
              <a:tabLst>
                <a:tab pos="685800" algn="l"/>
              </a:tabLst>
            </a:pPr>
            <a:endParaRPr lang="en-IN" sz="1600" dirty="0" smtClean="0"/>
          </a:p>
          <a:p>
            <a:pPr lvl="0" indent="457200" fontAlgn="base">
              <a:spcBef>
                <a:spcPct val="0"/>
              </a:spcBef>
              <a:spcAft>
                <a:spcPct val="0"/>
              </a:spcAft>
              <a:tabLst>
                <a:tab pos="685800" algn="l"/>
              </a:tabLst>
            </a:pPr>
            <a:endParaRPr lang="en-US" sz="1600" dirty="0" smtClean="0"/>
          </a:p>
          <a:p>
            <a:pPr lvl="0" indent="457200" fontAlgn="base">
              <a:spcBef>
                <a:spcPct val="0"/>
              </a:spcBef>
              <a:spcAft>
                <a:spcPct val="0"/>
              </a:spcAft>
              <a:buFontTx/>
              <a:buChar char="•"/>
              <a:tabLst>
                <a:tab pos="685800" algn="l"/>
              </a:tabLst>
            </a:pPr>
            <a:endParaRPr kumimoji="0" lang="en-IN" sz="1600" b="0" i="0" u="none" strike="noStrike" cap="none" normalizeH="0" baseline="0" dirty="0" smtClean="0">
              <a:ln>
                <a:noFill/>
              </a:ln>
              <a:solidFill>
                <a:schemeClr val="tx1"/>
              </a:solidFill>
              <a:effectLst/>
              <a:latin typeface="Arial" pitchFamily="34" charset="0"/>
              <a:cs typeface="Arial" pitchFamily="34" charset="0"/>
            </a:endParaRPr>
          </a:p>
          <a:p>
            <a:pPr lvl="0" indent="457200" fontAlgn="base">
              <a:spcBef>
                <a:spcPct val="0"/>
              </a:spcBef>
              <a:spcAft>
                <a:spcPct val="0"/>
              </a:spcAft>
              <a:buFontTx/>
              <a:buChar char="•"/>
              <a:tabLst>
                <a:tab pos="685800" algn="l"/>
              </a:tabLst>
            </a:pPr>
            <a:endParaRPr lang="en-IN" sz="1600" dirty="0" smtClean="0">
              <a:latin typeface="Arial" pitchFamily="34" charset="0"/>
              <a:cs typeface="Arial" pitchFamily="34" charset="0"/>
            </a:endParaRPr>
          </a:p>
          <a:p>
            <a:pPr lvl="0" indent="457200" fontAlgn="base">
              <a:spcBef>
                <a:spcPct val="0"/>
              </a:spcBef>
              <a:spcAft>
                <a:spcPct val="0"/>
              </a:spcAft>
              <a:buFontTx/>
              <a:buChar char="•"/>
              <a:tabLst>
                <a:tab pos="685800" algn="l"/>
              </a:tabLst>
            </a:pPr>
            <a:endParaRPr kumimoji="0" lang="en-IN" sz="1600" b="0" i="0" u="none" strike="noStrike" cap="none" normalizeH="0" baseline="0" dirty="0" smtClean="0">
              <a:ln>
                <a:noFill/>
              </a:ln>
              <a:solidFill>
                <a:schemeClr val="tx1"/>
              </a:solidFill>
              <a:effectLst/>
              <a:latin typeface="Arial" pitchFamily="34" charset="0"/>
              <a:cs typeface="Arial" pitchFamily="34" charset="0"/>
            </a:endParaRPr>
          </a:p>
          <a:p>
            <a:pPr lvl="0" indent="457200" fontAlgn="base">
              <a:spcBef>
                <a:spcPct val="0"/>
              </a:spcBef>
              <a:spcAft>
                <a:spcPct val="0"/>
              </a:spcAft>
              <a:buFontTx/>
              <a:buChar char="•"/>
              <a:tabLst>
                <a:tab pos="685800" algn="l"/>
              </a:tabLst>
            </a:pPr>
            <a:endParaRPr lang="en-IN" sz="1600" dirty="0" smtClean="0">
              <a:latin typeface="Arial" pitchFamily="34" charset="0"/>
              <a:cs typeface="Arial" pitchFamily="34" charset="0"/>
            </a:endParaRPr>
          </a:p>
          <a:p>
            <a:pPr lvl="0" indent="457200" fontAlgn="base">
              <a:spcBef>
                <a:spcPct val="0"/>
              </a:spcBef>
              <a:spcAft>
                <a:spcPct val="0"/>
              </a:spcAft>
              <a:buFontTx/>
              <a:buChar char="•"/>
              <a:tabLst>
                <a:tab pos="685800" algn="l"/>
              </a:tabLst>
            </a:pPr>
            <a:endParaRPr kumimoji="0" lang="en-IN" sz="1600" b="0" i="0" u="none" strike="noStrike" cap="none" normalizeH="0" baseline="0" dirty="0" smtClean="0">
              <a:ln>
                <a:noFill/>
              </a:ln>
              <a:solidFill>
                <a:schemeClr val="tx1"/>
              </a:solidFill>
              <a:effectLst/>
              <a:latin typeface="Arial" pitchFamily="34" charset="0"/>
              <a:cs typeface="Arial" pitchFamily="34" charset="0"/>
            </a:endParaRPr>
          </a:p>
          <a:p>
            <a:pPr lvl="0" indent="457200" fontAlgn="base">
              <a:spcBef>
                <a:spcPct val="0"/>
              </a:spcBef>
              <a:spcAft>
                <a:spcPct val="0"/>
              </a:spcAft>
              <a:buFontTx/>
              <a:buChar char="•"/>
              <a:tabLst>
                <a:tab pos="685800" algn="l"/>
              </a:tabLst>
            </a:pPr>
            <a:endParaRPr lang="en-IN" sz="1600" dirty="0" smtClean="0">
              <a:latin typeface="Arial" pitchFamily="34" charset="0"/>
              <a:cs typeface="Arial" pitchFamily="34" charset="0"/>
            </a:endParaRPr>
          </a:p>
          <a:p>
            <a:pPr lvl="0" indent="457200" fontAlgn="base">
              <a:spcBef>
                <a:spcPct val="0"/>
              </a:spcBef>
              <a:spcAft>
                <a:spcPct val="0"/>
              </a:spcAft>
              <a:buFontTx/>
              <a:buChar char="•"/>
              <a:tabLst>
                <a:tab pos="685800" algn="l"/>
              </a:tabLst>
            </a:pPr>
            <a:endParaRPr kumimoji="0" lang="en-IN" sz="1600" b="0" i="0" u="none" strike="noStrike" cap="none" normalizeH="0" baseline="0" dirty="0" smtClean="0">
              <a:ln>
                <a:noFill/>
              </a:ln>
              <a:solidFill>
                <a:schemeClr val="tx1"/>
              </a:solidFill>
              <a:effectLst/>
              <a:latin typeface="Arial" pitchFamily="34" charset="0"/>
              <a:cs typeface="Arial" pitchFamily="34" charset="0"/>
            </a:endParaRPr>
          </a:p>
          <a:p>
            <a:pPr lvl="0" indent="457200" fontAlgn="base">
              <a:spcBef>
                <a:spcPct val="0"/>
              </a:spcBef>
              <a:spcAft>
                <a:spcPct val="0"/>
              </a:spcAft>
              <a:buFontTx/>
              <a:buChar char="•"/>
              <a:tabLst>
                <a:tab pos="685800" algn="l"/>
              </a:tabLst>
            </a:pPr>
            <a:endParaRPr lang="en-IN" sz="1600" dirty="0" smtClean="0">
              <a:latin typeface="Arial" pitchFamily="34" charset="0"/>
              <a:cs typeface="Arial" pitchFamily="34" charset="0"/>
            </a:endParaRPr>
          </a:p>
          <a:p>
            <a:pPr lvl="0" indent="457200" fontAlgn="base">
              <a:spcBef>
                <a:spcPct val="0"/>
              </a:spcBef>
              <a:spcAft>
                <a:spcPct val="0"/>
              </a:spcAft>
              <a:buFontTx/>
              <a:buChar char="•"/>
              <a:tabLst>
                <a:tab pos="685800" algn="l"/>
              </a:tabLst>
            </a:pPr>
            <a:endParaRPr kumimoji="0" lang="en-IN" sz="1600" b="0" i="0" u="none" strike="noStrike" cap="none" normalizeH="0" baseline="0" dirty="0" smtClean="0">
              <a:ln>
                <a:noFill/>
              </a:ln>
              <a:solidFill>
                <a:schemeClr val="tx1"/>
              </a:solidFill>
              <a:effectLst/>
              <a:latin typeface="Arial" pitchFamily="34" charset="0"/>
              <a:cs typeface="Arial" pitchFamily="34" charset="0"/>
            </a:endParaRPr>
          </a:p>
          <a:p>
            <a:pPr lvl="0" indent="457200" fontAlgn="base">
              <a:spcBef>
                <a:spcPct val="0"/>
              </a:spcBef>
              <a:spcAft>
                <a:spcPct val="0"/>
              </a:spcAft>
              <a:buFontTx/>
              <a:buChar char="•"/>
              <a:tabLst>
                <a:tab pos="685800" algn="l"/>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tab pos="685800" algn="l"/>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
        <p:nvSpPr>
          <p:cNvPr id="41988" name="Rectangle 4"/>
          <p:cNvSpPr>
            <a:spLocks noChangeArrowheads="1"/>
          </p:cNvSpPr>
          <p:nvPr/>
        </p:nvSpPr>
        <p:spPr bwMode="auto">
          <a:xfrm>
            <a:off x="2986090" y="3957646"/>
            <a:ext cx="1943100" cy="685800"/>
          </a:xfrm>
          <a:prstGeom prst="rect">
            <a:avLst/>
          </a:prstGeom>
          <a:solidFill>
            <a:srgbClr val="FFFFFF"/>
          </a:solidFill>
          <a:ln w="1905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214282" y="214291"/>
            <a:ext cx="8643998"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Data Flow Diagram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Context Level:-0.0</a:t>
            </a:r>
            <a:endParaRPr lang="en-IN" sz="1300" b="1" dirty="0" smtClean="0">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301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337978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43010" name="Picture 2"/>
          <p:cNvPicPr>
            <a:picLocks noChangeAspect="1" noChangeArrowheads="1"/>
          </p:cNvPicPr>
          <p:nvPr/>
        </p:nvPicPr>
        <p:blipFill>
          <a:blip r:embed="rId2"/>
          <a:srcRect/>
          <a:stretch>
            <a:fillRect/>
          </a:stretch>
        </p:blipFill>
        <p:spPr bwMode="auto">
          <a:xfrm>
            <a:off x="642910" y="1285860"/>
            <a:ext cx="7611233" cy="4572032"/>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428596" y="71414"/>
            <a:ext cx="8143932" cy="666336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97100"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First Level:</a:t>
            </a: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971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4033" name="Picture 9"/>
          <p:cNvPicPr>
            <a:picLocks noChangeAspect="1" noChangeArrowheads="1"/>
          </p:cNvPicPr>
          <p:nvPr/>
        </p:nvPicPr>
        <p:blipFill>
          <a:blip r:embed="rId2"/>
          <a:srcRect/>
          <a:stretch>
            <a:fillRect/>
          </a:stretch>
        </p:blipFill>
        <p:spPr bwMode="auto">
          <a:xfrm>
            <a:off x="1627207" y="73048"/>
            <a:ext cx="5659437" cy="6629851"/>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285720" y="309019"/>
            <a:ext cx="8429684"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97100"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Second Level DFD for login &amp; registration:</a:t>
            </a: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971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5057" name="Picture 7"/>
          <p:cNvPicPr>
            <a:picLocks noChangeAspect="1" noChangeArrowheads="1"/>
          </p:cNvPicPr>
          <p:nvPr/>
        </p:nvPicPr>
        <p:blipFill>
          <a:blip r:embed="rId2"/>
          <a:srcRect/>
          <a:stretch>
            <a:fillRect/>
          </a:stretch>
        </p:blipFill>
        <p:spPr bwMode="auto">
          <a:xfrm>
            <a:off x="1500166" y="1500174"/>
            <a:ext cx="5730875" cy="4191000"/>
          </a:xfrm>
          <a:prstGeom prst="rect">
            <a:avLst/>
          </a:prstGeom>
          <a:noFill/>
        </p:spPr>
      </p:pic>
      <p:sp>
        <p:nvSpPr>
          <p:cNvPr id="45059" name="Rectangle 3"/>
          <p:cNvSpPr>
            <a:spLocks noChangeArrowheads="1"/>
          </p:cNvSpPr>
          <p:nvPr/>
        </p:nvSpPr>
        <p:spPr bwMode="auto">
          <a:xfrm>
            <a:off x="0" y="464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WordArt 2"/>
          <p:cNvSpPr>
            <a:spLocks noChangeArrowheads="1" noChangeShapeType="1" noTextEdit="1"/>
          </p:cNvSpPr>
          <p:nvPr/>
        </p:nvSpPr>
        <p:spPr bwMode="auto">
          <a:xfrm>
            <a:off x="1357290" y="2428868"/>
            <a:ext cx="6215106" cy="1500198"/>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dirty="0" smtClean="0">
                <a:ln w="9525" algn="ctr">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ACKNOWLEDGEMENT</a:t>
            </a:r>
            <a:endParaRPr lang="en-US" sz="3600" b="1" kern="10" spc="0" dirty="0">
              <a:ln w="9525" algn="ctr">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500034" y="51785"/>
            <a:ext cx="8143932" cy="666336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2197100"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Second Level DFD for Category:-</a:t>
            </a: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2197100"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21971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6081" name="Picture 10"/>
          <p:cNvPicPr>
            <a:picLocks noChangeAspect="1" noChangeArrowheads="1"/>
          </p:cNvPicPr>
          <p:nvPr/>
        </p:nvPicPr>
        <p:blipFill>
          <a:blip r:embed="rId2"/>
          <a:srcRect/>
          <a:stretch>
            <a:fillRect/>
          </a:stretch>
        </p:blipFill>
        <p:spPr bwMode="auto">
          <a:xfrm>
            <a:off x="1770083" y="357166"/>
            <a:ext cx="5730875" cy="6316663"/>
          </a:xfrm>
          <a:prstGeom prst="rect">
            <a:avLst/>
          </a:prstGeom>
          <a:noFill/>
        </p:spPr>
      </p:pic>
      <p:sp>
        <p:nvSpPr>
          <p:cNvPr id="46083" name="Rectangle 3"/>
          <p:cNvSpPr>
            <a:spLocks noChangeArrowheads="1"/>
          </p:cNvSpPr>
          <p:nvPr/>
        </p:nvSpPr>
        <p:spPr bwMode="auto">
          <a:xfrm>
            <a:off x="0" y="677386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48831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214282" y="71414"/>
            <a:ext cx="8715436" cy="666336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340350"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Second Level DFD for Sub-Category:-</a:t>
            </a: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34035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7105" name="Picture 13"/>
          <p:cNvPicPr>
            <a:picLocks noChangeAspect="1" noChangeArrowheads="1"/>
          </p:cNvPicPr>
          <p:nvPr/>
        </p:nvPicPr>
        <p:blipFill>
          <a:blip r:embed="rId2"/>
          <a:srcRect/>
          <a:stretch>
            <a:fillRect/>
          </a:stretch>
        </p:blipFill>
        <p:spPr bwMode="auto">
          <a:xfrm>
            <a:off x="1857356" y="457200"/>
            <a:ext cx="5730875" cy="6073775"/>
          </a:xfrm>
          <a:prstGeom prst="rect">
            <a:avLst/>
          </a:prstGeom>
          <a:noFill/>
        </p:spPr>
      </p:pic>
      <p:sp>
        <p:nvSpPr>
          <p:cNvPr id="47107" name="Rectangle 3"/>
          <p:cNvSpPr>
            <a:spLocks noChangeArrowheads="1"/>
          </p:cNvSpPr>
          <p:nvPr/>
        </p:nvSpPr>
        <p:spPr bwMode="auto">
          <a:xfrm>
            <a:off x="0" y="65309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340350"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571472" y="51785"/>
            <a:ext cx="8143932" cy="666336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Second Level DFD for Product:-</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8129" name="Picture 16"/>
          <p:cNvPicPr>
            <a:picLocks noChangeAspect="1" noChangeArrowheads="1"/>
          </p:cNvPicPr>
          <p:nvPr/>
        </p:nvPicPr>
        <p:blipFill>
          <a:blip r:embed="rId2"/>
          <a:srcRect/>
          <a:stretch>
            <a:fillRect/>
          </a:stretch>
        </p:blipFill>
        <p:spPr bwMode="auto">
          <a:xfrm>
            <a:off x="1698645" y="357166"/>
            <a:ext cx="5730875" cy="6316663"/>
          </a:xfrm>
          <a:prstGeom prst="rect">
            <a:avLst/>
          </a:prstGeom>
          <a:noFill/>
        </p:spPr>
      </p:pic>
      <p:sp>
        <p:nvSpPr>
          <p:cNvPr id="48131" name="Rectangle 3"/>
          <p:cNvSpPr>
            <a:spLocks noChangeArrowheads="1"/>
          </p:cNvSpPr>
          <p:nvPr/>
        </p:nvSpPr>
        <p:spPr bwMode="auto">
          <a:xfrm>
            <a:off x="0" y="677386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28596" y="51785"/>
            <a:ext cx="8358246" cy="666336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Second Level DFD for Buyer:-</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49153" name="Picture 1"/>
          <p:cNvPicPr>
            <a:picLocks noChangeAspect="1" noChangeArrowheads="1"/>
          </p:cNvPicPr>
          <p:nvPr/>
        </p:nvPicPr>
        <p:blipFill>
          <a:blip r:embed="rId2"/>
          <a:srcRect/>
          <a:stretch>
            <a:fillRect/>
          </a:stretch>
        </p:blipFill>
        <p:spPr bwMode="auto">
          <a:xfrm>
            <a:off x="1555769" y="285728"/>
            <a:ext cx="5730875" cy="6316663"/>
          </a:xfrm>
          <a:prstGeom prst="rect">
            <a:avLst/>
          </a:prstGeom>
          <a:noFill/>
        </p:spPr>
      </p:pic>
      <p:sp>
        <p:nvSpPr>
          <p:cNvPr id="49155" name="Rectangle 3"/>
          <p:cNvSpPr>
            <a:spLocks noChangeArrowheads="1"/>
          </p:cNvSpPr>
          <p:nvPr/>
        </p:nvSpPr>
        <p:spPr bwMode="auto">
          <a:xfrm>
            <a:off x="0" y="677386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714348" y="357166"/>
            <a:ext cx="7715304" cy="6215106"/>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Second Level DFD for Order:-</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0177" name="Picture 19"/>
          <p:cNvPicPr>
            <a:picLocks noChangeAspect="1" noChangeArrowheads="1"/>
          </p:cNvPicPr>
          <p:nvPr/>
        </p:nvPicPr>
        <p:blipFill>
          <a:blip r:embed="rId2"/>
          <a:srcRect/>
          <a:stretch>
            <a:fillRect/>
          </a:stretch>
        </p:blipFill>
        <p:spPr bwMode="auto">
          <a:xfrm>
            <a:off x="1428728" y="973154"/>
            <a:ext cx="5730875" cy="4884738"/>
          </a:xfrm>
          <a:prstGeom prst="rect">
            <a:avLst/>
          </a:prstGeom>
          <a:noFill/>
        </p:spPr>
      </p:pic>
      <p:sp>
        <p:nvSpPr>
          <p:cNvPr id="50179" name="Rectangle 3"/>
          <p:cNvSpPr>
            <a:spLocks noChangeArrowheads="1"/>
          </p:cNvSpPr>
          <p:nvPr/>
        </p:nvSpPr>
        <p:spPr bwMode="auto">
          <a:xfrm>
            <a:off x="0" y="5341938"/>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285752" y="366198"/>
            <a:ext cx="8572528" cy="606319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Second Level DFD for Feedback:-</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1201" name="Picture 4"/>
          <p:cNvPicPr>
            <a:picLocks noChangeAspect="1" noChangeArrowheads="1"/>
          </p:cNvPicPr>
          <p:nvPr/>
        </p:nvPicPr>
        <p:blipFill>
          <a:blip r:embed="rId2"/>
          <a:srcRect/>
          <a:stretch>
            <a:fillRect/>
          </a:stretch>
        </p:blipFill>
        <p:spPr bwMode="auto">
          <a:xfrm>
            <a:off x="1698645" y="1643074"/>
            <a:ext cx="5730875" cy="3429000"/>
          </a:xfrm>
          <a:prstGeom prst="rect">
            <a:avLst/>
          </a:prstGeom>
          <a:noFill/>
        </p:spPr>
      </p:pic>
      <p:sp>
        <p:nvSpPr>
          <p:cNvPr id="51203" name="Rectangle 3"/>
          <p:cNvSpPr>
            <a:spLocks noChangeArrowheads="1"/>
          </p:cNvSpPr>
          <p:nvPr/>
        </p:nvSpPr>
        <p:spPr bwMode="auto">
          <a:xfrm>
            <a:off x="0" y="457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WordArt 2"/>
          <p:cNvSpPr>
            <a:spLocks noChangeArrowheads="1" noChangeShapeType="1" noTextEdit="1"/>
          </p:cNvSpPr>
          <p:nvPr/>
        </p:nvSpPr>
        <p:spPr bwMode="auto">
          <a:xfrm>
            <a:off x="1928794" y="2643182"/>
            <a:ext cx="5786478" cy="1214446"/>
          </a:xfrm>
          <a:prstGeom prst="rect">
            <a:avLst/>
          </a:prstGeom>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DATA DICTIONARY</a:t>
            </a:r>
            <a:endParaRPr lang="en-US" sz="3600" b="1" kern="10" spc="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357158" y="642918"/>
            <a:ext cx="8143900" cy="5693866"/>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12775" algn="l"/>
              </a:tabLst>
            </a:pPr>
            <a:r>
              <a:rPr kumimoji="0" lang="en-US" sz="2200" b="1"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Data Dictionary:</a:t>
            </a:r>
          </a:p>
          <a:p>
            <a:pPr marL="0" marR="0" lvl="0" indent="0" algn="l" defTabSz="914400" rtl="0" eaLnBrk="1" fontAlgn="base" latinLnBrk="0" hangingPunct="1">
              <a:lnSpc>
                <a:spcPct val="100000"/>
              </a:lnSpc>
              <a:spcBef>
                <a:spcPct val="0"/>
              </a:spcBef>
              <a:spcAft>
                <a:spcPct val="0"/>
              </a:spcAft>
              <a:buClrTx/>
              <a:buSzTx/>
              <a:buFontTx/>
              <a:buNone/>
              <a:tabLst>
                <a:tab pos="612775"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Table 1:- </a:t>
            </a:r>
            <a:r>
              <a:rPr kumimoji="0" lang="en-US" sz="1300" b="0" i="0" u="none"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Admin_tbl</a:t>
            </a:r>
            <a:endPar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ea typeface="Times New Roman" pitchFamily="18"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lang="en-IN" sz="1300"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12775"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3249" name="Picture 12"/>
          <p:cNvPicPr>
            <a:picLocks noChangeAspect="1" noChangeArrowheads="1"/>
          </p:cNvPicPr>
          <p:nvPr/>
        </p:nvPicPr>
        <p:blipFill>
          <a:blip r:embed="rId2"/>
          <a:srcRect/>
          <a:stretch>
            <a:fillRect/>
          </a:stretch>
        </p:blipFill>
        <p:spPr bwMode="auto">
          <a:xfrm>
            <a:off x="1142976" y="2417769"/>
            <a:ext cx="6721047" cy="2439991"/>
          </a:xfrm>
          <a:prstGeom prst="rect">
            <a:avLst/>
          </a:prstGeom>
          <a:noFill/>
        </p:spPr>
      </p:pic>
      <p:sp>
        <p:nvSpPr>
          <p:cNvPr id="53251" name="Rectangle 3"/>
          <p:cNvSpPr>
            <a:spLocks noChangeArrowheads="1"/>
          </p:cNvSpPr>
          <p:nvPr/>
        </p:nvSpPr>
        <p:spPr bwMode="auto">
          <a:xfrm>
            <a:off x="0" y="2468563"/>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12775"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214314" y="309019"/>
            <a:ext cx="8643966"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Table 2:- </a:t>
            </a:r>
            <a:r>
              <a:rPr kumimoji="0" lang="en-US" sz="1300" b="0" i="0" u="none"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Buyer_tbl</a:t>
            </a: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4273" name="Picture 15"/>
          <p:cNvPicPr>
            <a:picLocks noChangeAspect="1" noChangeArrowheads="1"/>
          </p:cNvPicPr>
          <p:nvPr/>
        </p:nvPicPr>
        <p:blipFill>
          <a:blip r:embed="rId2"/>
          <a:srcRect/>
          <a:stretch>
            <a:fillRect/>
          </a:stretch>
        </p:blipFill>
        <p:spPr bwMode="auto">
          <a:xfrm>
            <a:off x="1357290" y="941385"/>
            <a:ext cx="5730875" cy="2201863"/>
          </a:xfrm>
          <a:prstGeom prst="rect">
            <a:avLst/>
          </a:prstGeom>
          <a:noFill/>
        </p:spPr>
      </p:pic>
      <p:sp>
        <p:nvSpPr>
          <p:cNvPr id="54275" name="Rectangle 3"/>
          <p:cNvSpPr>
            <a:spLocks noChangeArrowheads="1"/>
          </p:cNvSpPr>
          <p:nvPr/>
        </p:nvSpPr>
        <p:spPr bwMode="auto">
          <a:xfrm>
            <a:off x="0" y="2659063"/>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4277" name="Rectangle 5"/>
          <p:cNvSpPr>
            <a:spLocks noChangeArrowheads="1"/>
          </p:cNvSpPr>
          <p:nvPr/>
        </p:nvSpPr>
        <p:spPr bwMode="auto">
          <a:xfrm>
            <a:off x="214282" y="4071942"/>
            <a:ext cx="8643998" cy="5693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Table 3:- </a:t>
            </a:r>
            <a:r>
              <a:rPr kumimoji="0" lang="en-US" sz="1300" b="0" i="0" u="none"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Category_tbl</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4276" name="Picture 4"/>
          <p:cNvPicPr>
            <a:picLocks noChangeAspect="1" noChangeArrowheads="1"/>
          </p:cNvPicPr>
          <p:nvPr/>
        </p:nvPicPr>
        <p:blipFill>
          <a:blip r:embed="rId3"/>
          <a:srcRect/>
          <a:stretch>
            <a:fillRect/>
          </a:stretch>
        </p:blipFill>
        <p:spPr bwMode="auto">
          <a:xfrm>
            <a:off x="1643042" y="4643446"/>
            <a:ext cx="5203825" cy="1570038"/>
          </a:xfrm>
          <a:prstGeom prst="rect">
            <a:avLst/>
          </a:prstGeom>
          <a:noFill/>
        </p:spPr>
      </p:pic>
      <p:sp>
        <p:nvSpPr>
          <p:cNvPr id="54278" name="Rectangle 6"/>
          <p:cNvSpPr>
            <a:spLocks noChangeArrowheads="1"/>
          </p:cNvSpPr>
          <p:nvPr/>
        </p:nvSpPr>
        <p:spPr bwMode="auto">
          <a:xfrm>
            <a:off x="0" y="202723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214282" y="180402"/>
            <a:ext cx="8715404"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Table 4:- </a:t>
            </a:r>
            <a:r>
              <a:rPr kumimoji="0" lang="en-US" sz="1300" b="0" i="0" u="none"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Sub_Category_tbl</a:t>
            </a:r>
            <a:endPar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5297" name="Picture 21"/>
          <p:cNvPicPr>
            <a:picLocks noChangeAspect="1" noChangeArrowheads="1"/>
          </p:cNvPicPr>
          <p:nvPr/>
        </p:nvPicPr>
        <p:blipFill>
          <a:blip r:embed="rId2"/>
          <a:srcRect/>
          <a:stretch>
            <a:fillRect/>
          </a:stretch>
        </p:blipFill>
        <p:spPr bwMode="auto">
          <a:xfrm>
            <a:off x="1555769" y="1054095"/>
            <a:ext cx="5730875" cy="1660525"/>
          </a:xfrm>
          <a:prstGeom prst="rect">
            <a:avLst/>
          </a:prstGeom>
          <a:noFill/>
        </p:spPr>
      </p:pic>
      <p:sp>
        <p:nvSpPr>
          <p:cNvPr id="55299" name="Rectangle 3"/>
          <p:cNvSpPr>
            <a:spLocks noChangeArrowheads="1"/>
          </p:cNvSpPr>
          <p:nvPr/>
        </p:nvSpPr>
        <p:spPr bwMode="auto">
          <a:xfrm>
            <a:off x="0" y="21177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5301" name="Rectangle 5"/>
          <p:cNvSpPr>
            <a:spLocks noChangeArrowheads="1"/>
          </p:cNvSpPr>
          <p:nvPr/>
        </p:nvSpPr>
        <p:spPr bwMode="auto">
          <a:xfrm>
            <a:off x="214282" y="3216803"/>
            <a:ext cx="8715436" cy="5693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Table 5:- </a:t>
            </a:r>
            <a:r>
              <a:rPr kumimoji="0" lang="en-US" sz="1300" b="0" i="0" u="none"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Product_tbl</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5300" name="Picture 24"/>
          <p:cNvPicPr>
            <a:picLocks noChangeAspect="1" noChangeArrowheads="1"/>
          </p:cNvPicPr>
          <p:nvPr/>
        </p:nvPicPr>
        <p:blipFill>
          <a:blip r:embed="rId3"/>
          <a:srcRect/>
          <a:stretch>
            <a:fillRect/>
          </a:stretch>
        </p:blipFill>
        <p:spPr bwMode="auto">
          <a:xfrm>
            <a:off x="1627207" y="3627459"/>
            <a:ext cx="5730875" cy="2873375"/>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214282" y="642918"/>
            <a:ext cx="8715436" cy="5509200"/>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Acknowledgement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It Is Really A Very Pleasant Task Of Acknowledgement The Help We Have Received While Developing This System.</a:t>
            </a:r>
          </a:p>
          <a:p>
            <a:r>
              <a:rPr lang="en-US" sz="1600" dirty="0"/>
              <a:t>This Project Being The First Live One Undertaken By Us Was An Unforgettable And Educative Experience. We Here By Take This Opportunity To Thank Everyone Who Has Direct OR Indirect Helped Us In Preparing Our Project On </a:t>
            </a:r>
            <a:r>
              <a:rPr lang="en-US" sz="1600" b="1" dirty="0"/>
              <a:t>“ </a:t>
            </a:r>
            <a:r>
              <a:rPr lang="en-US" sz="1600" b="1" dirty="0" err="1"/>
              <a:t>FootWear</a:t>
            </a:r>
            <a:r>
              <a:rPr lang="en-US" sz="1600" b="1" dirty="0"/>
              <a:t> – Online Shoes Shopping ”</a:t>
            </a:r>
            <a:r>
              <a:rPr lang="en-US" sz="1600" dirty="0"/>
              <a:t>.</a:t>
            </a:r>
            <a:endParaRPr lang="en-US" sz="1600" b="1" dirty="0"/>
          </a:p>
          <a:p>
            <a:r>
              <a:rPr lang="en-US" sz="1600" dirty="0"/>
              <a:t>Our Sincerest Appreciation Must Be Extended To </a:t>
            </a:r>
            <a:r>
              <a:rPr lang="en-US" sz="1600" b="1" dirty="0"/>
              <a:t>“SMT CHANDANBEN S.S.SHAH B.C.A COLLEGE, DEESA”</a:t>
            </a:r>
            <a:r>
              <a:rPr lang="en-US" sz="1600" dirty="0"/>
              <a:t>. We Also Want To Thanks Faculties Of Our College; They Have Been Very Kind &amp; Helpful To Us.</a:t>
            </a:r>
            <a:endParaRPr lang="en-US" sz="1600" b="1" dirty="0"/>
          </a:p>
          <a:p>
            <a:r>
              <a:rPr lang="en-US" sz="1600" dirty="0"/>
              <a:t>We Are Thankful To </a:t>
            </a:r>
            <a:r>
              <a:rPr lang="en-US" sz="1600" b="1" dirty="0"/>
              <a:t>Mr. </a:t>
            </a:r>
            <a:r>
              <a:rPr lang="en-US" sz="1600" b="1" dirty="0" err="1"/>
              <a:t>Hiteshbhai</a:t>
            </a:r>
            <a:r>
              <a:rPr lang="en-US" sz="1600" b="1" dirty="0"/>
              <a:t> </a:t>
            </a:r>
            <a:r>
              <a:rPr lang="en-US" sz="1600" b="1" dirty="0" err="1"/>
              <a:t>Maidh</a:t>
            </a:r>
            <a:r>
              <a:rPr lang="en-US" sz="1600" dirty="0"/>
              <a:t> Who Had Given A Nice Guidance &amp; Support To Us To Fulfill And Complete The Project Within Duration.</a:t>
            </a:r>
            <a:endParaRPr lang="en-US" sz="1600" b="1" dirty="0"/>
          </a:p>
          <a:p>
            <a:r>
              <a:rPr lang="en-US" sz="1600" dirty="0"/>
              <a:t>Finally, We Would Like To Thank Our College’s Principal Sir </a:t>
            </a:r>
            <a:r>
              <a:rPr lang="en-US" sz="1600" b="1" dirty="0" err="1"/>
              <a:t>Mr.Hiteshbhai</a:t>
            </a:r>
            <a:r>
              <a:rPr lang="en-US" sz="1600" b="1" dirty="0"/>
              <a:t> </a:t>
            </a:r>
            <a:r>
              <a:rPr lang="en-US" sz="1600" b="1" dirty="0" err="1"/>
              <a:t>Maidh</a:t>
            </a:r>
            <a:r>
              <a:rPr lang="en-US" sz="1600" dirty="0"/>
              <a:t> For His Constant Guidance, Encouragement And Moral Support.</a:t>
            </a:r>
            <a:endParaRPr lang="en-US" sz="1600" b="1" dirty="0"/>
          </a:p>
          <a:p>
            <a:r>
              <a:rPr lang="en-US" sz="1600" dirty="0"/>
              <a:t> </a:t>
            </a:r>
          </a:p>
          <a:p>
            <a:pPr lvl="8"/>
            <a:r>
              <a:rPr lang="en-US" sz="1600" b="1" dirty="0" smtClean="0"/>
              <a:t> 				Thank You.</a:t>
            </a:r>
            <a:endParaRPr lang="en-US" sz="1600" dirty="0" smtClean="0"/>
          </a:p>
          <a:p>
            <a:pPr lvl="8"/>
            <a:r>
              <a:rPr lang="en-US" sz="1600" b="1" dirty="0" smtClean="0"/>
              <a:t>				</a:t>
            </a:r>
            <a:r>
              <a:rPr lang="en-US" sz="1600" b="1" dirty="0" err="1" smtClean="0"/>
              <a:t>Piyush</a:t>
            </a:r>
            <a:r>
              <a:rPr lang="en-US" sz="1600" b="1" dirty="0" smtClean="0"/>
              <a:t> </a:t>
            </a:r>
            <a:r>
              <a:rPr lang="en-US" sz="1600" b="1" dirty="0" err="1" smtClean="0"/>
              <a:t>Solanki</a:t>
            </a:r>
            <a:endParaRPr lang="en-US" sz="1600" dirty="0" smtClean="0"/>
          </a:p>
          <a:p>
            <a:pPr lvl="8"/>
            <a:r>
              <a:rPr lang="en-US" sz="1600" b="1" dirty="0" smtClean="0"/>
              <a:t>				</a:t>
            </a:r>
            <a:r>
              <a:rPr lang="en-US" sz="1600" b="1" dirty="0" err="1" smtClean="0"/>
              <a:t>Dhaval</a:t>
            </a:r>
            <a:r>
              <a:rPr lang="en-US" sz="1600" b="1" dirty="0" smtClean="0"/>
              <a:t> </a:t>
            </a:r>
            <a:r>
              <a:rPr lang="en-US" sz="1600" b="1" dirty="0" err="1" smtClean="0"/>
              <a:t>Rajgor</a:t>
            </a:r>
            <a:endParaRPr lang="en-US" sz="1600" dirty="0" smtClean="0"/>
          </a:p>
          <a:p>
            <a:pPr lvl="8"/>
            <a:r>
              <a:rPr lang="en-US" sz="1600" b="1" dirty="0" smtClean="0"/>
              <a:t>				Jay </a:t>
            </a:r>
            <a:r>
              <a:rPr lang="en-US" sz="1600" b="1" dirty="0" err="1" smtClean="0"/>
              <a:t>Daiya</a:t>
            </a:r>
            <a:endParaRPr lang="en-US" sz="1600" b="1" dirty="0" smtClean="0"/>
          </a:p>
          <a:p>
            <a:pPr lvl="8"/>
            <a:endParaRPr lang="en-IN" sz="1600" b="1" dirty="0"/>
          </a:p>
          <a:p>
            <a:pPr lvl="8"/>
            <a:endParaRPr lang="en-IN" sz="1600" b="1" dirty="0" smtClean="0"/>
          </a:p>
          <a:p>
            <a:pPr lvl="8"/>
            <a:endParaRPr lang="en-IN" sz="1600" b="1" dirty="0"/>
          </a:p>
          <a:p>
            <a:pPr lvl="8"/>
            <a:endParaRPr lang="en-US" sz="1600" dirty="0" smtClean="0"/>
          </a:p>
          <a:p>
            <a:pPr lvl="8" indent="457200" algn="just" eaLnBrk="0" fontAlgn="base" hangingPunct="0">
              <a:spcBef>
                <a:spcPct val="0"/>
              </a:spcBef>
              <a:spcAft>
                <a:spcPct val="0"/>
              </a:spcAft>
            </a:pPr>
            <a:r>
              <a:rPr kumimoji="0" lang="en-US" sz="1600" b="0"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 </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214282" y="71414"/>
            <a:ext cx="8715436" cy="666336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Table 6:- </a:t>
            </a:r>
            <a:r>
              <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Order &amp; </a:t>
            </a:r>
            <a:r>
              <a:rPr kumimoji="0" lang="en-US" sz="1300" b="0" i="0" u="none"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Payment_tbl</a:t>
            </a:r>
            <a:endPar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6321" name="Picture 27"/>
          <p:cNvPicPr>
            <a:picLocks noChangeAspect="1" noChangeArrowheads="1"/>
          </p:cNvPicPr>
          <p:nvPr/>
        </p:nvPicPr>
        <p:blipFill>
          <a:blip r:embed="rId2"/>
          <a:srcRect/>
          <a:stretch>
            <a:fillRect/>
          </a:stretch>
        </p:blipFill>
        <p:spPr bwMode="auto">
          <a:xfrm>
            <a:off x="1500166" y="782637"/>
            <a:ext cx="5730875" cy="2574925"/>
          </a:xfrm>
          <a:prstGeom prst="rect">
            <a:avLst/>
          </a:prstGeom>
          <a:noFill/>
        </p:spPr>
      </p:pic>
      <p:sp>
        <p:nvSpPr>
          <p:cNvPr id="56324" name="Rectangle 4"/>
          <p:cNvSpPr>
            <a:spLocks noChangeArrowheads="1"/>
          </p:cNvSpPr>
          <p:nvPr/>
        </p:nvSpPr>
        <p:spPr bwMode="auto">
          <a:xfrm>
            <a:off x="214282" y="3857628"/>
            <a:ext cx="8715436" cy="5693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Table 7:- </a:t>
            </a:r>
            <a:r>
              <a:rPr kumimoji="0" lang="en-US" sz="1300" b="0" i="0" u="none"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Feedback_tbl</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6323" name="Picture 48"/>
          <p:cNvPicPr>
            <a:picLocks noChangeAspect="1" noChangeArrowheads="1"/>
          </p:cNvPicPr>
          <p:nvPr/>
        </p:nvPicPr>
        <p:blipFill>
          <a:blip r:embed="rId3"/>
          <a:srcRect/>
          <a:stretch>
            <a:fillRect/>
          </a:stretch>
        </p:blipFill>
        <p:spPr bwMode="auto">
          <a:xfrm>
            <a:off x="1698645" y="4500570"/>
            <a:ext cx="5730875" cy="18288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WordArt 2"/>
          <p:cNvSpPr>
            <a:spLocks noChangeArrowheads="1" noChangeShapeType="1" noTextEdit="1"/>
          </p:cNvSpPr>
          <p:nvPr/>
        </p:nvSpPr>
        <p:spPr bwMode="auto">
          <a:xfrm>
            <a:off x="1285852" y="2285992"/>
            <a:ext cx="6000792" cy="1071570"/>
          </a:xfrm>
          <a:prstGeom prst="rect">
            <a:avLst/>
          </a:prstGeom>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Screen Shots</a:t>
            </a:r>
            <a:endParaRPr lang="en-US" sz="3600" b="1" kern="10" spc="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500066" y="356315"/>
            <a:ext cx="8072462" cy="600164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22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Admin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Login Page:-</a:t>
            </a: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8369" name="Picture 1" descr="Screenshot (19)"/>
          <p:cNvPicPr>
            <a:picLocks noChangeAspect="1" noChangeArrowheads="1"/>
          </p:cNvPicPr>
          <p:nvPr/>
        </p:nvPicPr>
        <p:blipFill>
          <a:blip r:embed="rId2" cstate="print"/>
          <a:srcRect/>
          <a:stretch>
            <a:fillRect/>
          </a:stretch>
        </p:blipFill>
        <p:spPr bwMode="auto">
          <a:xfrm>
            <a:off x="857224" y="1714488"/>
            <a:ext cx="7213006" cy="4059243"/>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214314" y="180402"/>
            <a:ext cx="8643966"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Home Page:-</a:t>
            </a: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59393" name="Picture 1" descr="Screenshot (20)"/>
          <p:cNvPicPr>
            <a:picLocks noChangeAspect="1" noChangeArrowheads="1"/>
          </p:cNvPicPr>
          <p:nvPr/>
        </p:nvPicPr>
        <p:blipFill>
          <a:blip r:embed="rId2"/>
          <a:srcRect/>
          <a:stretch>
            <a:fillRect/>
          </a:stretch>
        </p:blipFill>
        <p:spPr bwMode="auto">
          <a:xfrm>
            <a:off x="571472" y="1370021"/>
            <a:ext cx="7858180" cy="4422326"/>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285752" y="180402"/>
            <a:ext cx="8501090"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Buyer Page:-</a:t>
            </a: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0417" name="Picture 1" descr="Screenshot (21)"/>
          <p:cNvPicPr>
            <a:picLocks noChangeAspect="1" noChangeArrowheads="1"/>
          </p:cNvPicPr>
          <p:nvPr/>
        </p:nvPicPr>
        <p:blipFill>
          <a:blip r:embed="rId2"/>
          <a:srcRect/>
          <a:stretch>
            <a:fillRect/>
          </a:stretch>
        </p:blipFill>
        <p:spPr bwMode="auto">
          <a:xfrm>
            <a:off x="571472" y="1285860"/>
            <a:ext cx="7870317" cy="4429156"/>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ChangeArrowheads="1"/>
          </p:cNvSpPr>
          <p:nvPr/>
        </p:nvSpPr>
        <p:spPr bwMode="auto">
          <a:xfrm>
            <a:off x="214314" y="108964"/>
            <a:ext cx="8715404"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Category Page:-</a:t>
            </a: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1441" name="Picture 1" descr="Screenshot (22)"/>
          <p:cNvPicPr>
            <a:picLocks noChangeAspect="1" noChangeArrowheads="1"/>
          </p:cNvPicPr>
          <p:nvPr/>
        </p:nvPicPr>
        <p:blipFill>
          <a:blip r:embed="rId2"/>
          <a:srcRect/>
          <a:stretch>
            <a:fillRect/>
          </a:stretch>
        </p:blipFill>
        <p:spPr bwMode="auto">
          <a:xfrm>
            <a:off x="681586" y="1243018"/>
            <a:ext cx="7819504" cy="4400560"/>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285720" y="180402"/>
            <a:ext cx="8572528"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693738" algn="l"/>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Add Category Page:-</a:t>
            </a: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tab pos="693738"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693738"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2465" name="Picture 1" descr="Screenshot (24)"/>
          <p:cNvPicPr>
            <a:picLocks noChangeAspect="1" noChangeArrowheads="1"/>
          </p:cNvPicPr>
          <p:nvPr/>
        </p:nvPicPr>
        <p:blipFill>
          <a:blip r:embed="rId2"/>
          <a:srcRect/>
          <a:stretch>
            <a:fillRect/>
          </a:stretch>
        </p:blipFill>
        <p:spPr bwMode="auto">
          <a:xfrm>
            <a:off x="543400" y="1285860"/>
            <a:ext cx="7743376" cy="4357718"/>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357190" y="201297"/>
            <a:ext cx="8501090" cy="6370975"/>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Update Category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3489" name="Picture 1" descr="Screenshot (25)"/>
          <p:cNvPicPr>
            <a:picLocks noChangeAspect="1" noChangeArrowheads="1"/>
          </p:cNvPicPr>
          <p:nvPr/>
        </p:nvPicPr>
        <p:blipFill>
          <a:blip r:embed="rId2"/>
          <a:srcRect/>
          <a:stretch>
            <a:fillRect/>
          </a:stretch>
        </p:blipFill>
        <p:spPr bwMode="auto">
          <a:xfrm>
            <a:off x="714348" y="1243018"/>
            <a:ext cx="7692563" cy="4329122"/>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428628" y="180402"/>
            <a:ext cx="8358214"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Sub-Category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4513" name="Picture 1" descr="Screenshot (26)"/>
          <p:cNvPicPr>
            <a:picLocks noChangeAspect="1" noChangeArrowheads="1"/>
          </p:cNvPicPr>
          <p:nvPr/>
        </p:nvPicPr>
        <p:blipFill>
          <a:blip r:embed="rId2"/>
          <a:srcRect/>
          <a:stretch>
            <a:fillRect/>
          </a:stretch>
        </p:blipFill>
        <p:spPr bwMode="auto">
          <a:xfrm>
            <a:off x="785786" y="1571612"/>
            <a:ext cx="7593828" cy="4273557"/>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28596" y="309019"/>
            <a:ext cx="8215338"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Add Sub-</a:t>
            </a:r>
            <a:r>
              <a:rPr kumimoji="0" lang="en-US" sz="1300" b="1" i="0" u="sng"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Catrgory</a:t>
            </a: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 Page:-</a:t>
            </a:r>
            <a:b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b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5537" name="Picture 1" descr="Screenshot (27)"/>
          <p:cNvPicPr>
            <a:picLocks noChangeAspect="1" noChangeArrowheads="1"/>
          </p:cNvPicPr>
          <p:nvPr/>
        </p:nvPicPr>
        <p:blipFill>
          <a:blip r:embed="rId2"/>
          <a:srcRect/>
          <a:stretch>
            <a:fillRect/>
          </a:stretch>
        </p:blipFill>
        <p:spPr bwMode="auto">
          <a:xfrm>
            <a:off x="642910" y="1600208"/>
            <a:ext cx="7692563" cy="4329122"/>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WordArt 2"/>
          <p:cNvSpPr>
            <a:spLocks noChangeArrowheads="1" noChangeShapeType="1" noTextEdit="1"/>
          </p:cNvSpPr>
          <p:nvPr/>
        </p:nvSpPr>
        <p:spPr bwMode="auto">
          <a:xfrm>
            <a:off x="1714480" y="3000372"/>
            <a:ext cx="5643602" cy="1357322"/>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dirty="0" smtClean="0">
                <a:ln w="9525" algn="ctr">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INTRODUCTION</a:t>
            </a:r>
            <a:endParaRPr lang="en-US" sz="3600" b="1" kern="10" spc="0" dirty="0">
              <a:ln w="9525" algn="ctr">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57190" y="180402"/>
            <a:ext cx="8429652"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Update Sub-Category :-</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6561" name="Picture 1" descr="Screenshot (28)"/>
          <p:cNvPicPr>
            <a:picLocks noChangeAspect="1" noChangeArrowheads="1"/>
          </p:cNvPicPr>
          <p:nvPr/>
        </p:nvPicPr>
        <p:blipFill>
          <a:blip r:embed="rId2"/>
          <a:srcRect/>
          <a:stretch>
            <a:fillRect/>
          </a:stretch>
        </p:blipFill>
        <p:spPr bwMode="auto">
          <a:xfrm>
            <a:off x="428596" y="1274754"/>
            <a:ext cx="8143932" cy="4583138"/>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ChangeArrowheads="1"/>
          </p:cNvSpPr>
          <p:nvPr/>
        </p:nvSpPr>
        <p:spPr bwMode="auto">
          <a:xfrm>
            <a:off x="285752" y="237581"/>
            <a:ext cx="8572528"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Product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7585" name="Picture 1" descr="Screenshot (29)"/>
          <p:cNvPicPr>
            <a:picLocks noChangeAspect="1" noChangeArrowheads="1"/>
          </p:cNvPicPr>
          <p:nvPr/>
        </p:nvPicPr>
        <p:blipFill>
          <a:blip r:embed="rId2"/>
          <a:srcRect/>
          <a:stretch>
            <a:fillRect/>
          </a:stretch>
        </p:blipFill>
        <p:spPr bwMode="auto">
          <a:xfrm>
            <a:off x="546407" y="1214422"/>
            <a:ext cx="7819503" cy="440056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357190" y="237581"/>
            <a:ext cx="8429652"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Add Product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8609" name="Picture 1" descr="Screenshot (30)"/>
          <p:cNvPicPr>
            <a:picLocks noChangeAspect="1" noChangeArrowheads="1"/>
          </p:cNvPicPr>
          <p:nvPr/>
        </p:nvPicPr>
        <p:blipFill>
          <a:blip r:embed="rId2"/>
          <a:srcRect/>
          <a:stretch>
            <a:fillRect/>
          </a:stretch>
        </p:blipFill>
        <p:spPr bwMode="auto">
          <a:xfrm>
            <a:off x="500034" y="1314456"/>
            <a:ext cx="8073385" cy="4543436"/>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214314" y="166143"/>
            <a:ext cx="8501090"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Update Product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69633" name="Picture 1" descr="Screenshot (31)"/>
          <p:cNvPicPr>
            <a:picLocks noChangeAspect="1" noChangeArrowheads="1"/>
          </p:cNvPicPr>
          <p:nvPr/>
        </p:nvPicPr>
        <p:blipFill>
          <a:blip r:embed="rId2"/>
          <a:srcRect/>
          <a:stretch>
            <a:fillRect/>
          </a:stretch>
        </p:blipFill>
        <p:spPr bwMode="auto">
          <a:xfrm>
            <a:off x="357158" y="1171580"/>
            <a:ext cx="8073384" cy="4543436"/>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642910" y="166143"/>
            <a:ext cx="7929586"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Order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5" name="Picture 1" descr="Screenshot (35)"/>
          <p:cNvPicPr>
            <a:picLocks noChangeAspect="1" noChangeArrowheads="1"/>
          </p:cNvPicPr>
          <p:nvPr/>
        </p:nvPicPr>
        <p:blipFill>
          <a:blip r:embed="rId2"/>
          <a:srcRect/>
          <a:stretch>
            <a:fillRect/>
          </a:stretch>
        </p:blipFill>
        <p:spPr bwMode="auto">
          <a:xfrm>
            <a:off x="1071538" y="1528770"/>
            <a:ext cx="6930919" cy="3900494"/>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ChangeArrowheads="1"/>
          </p:cNvSpPr>
          <p:nvPr/>
        </p:nvSpPr>
        <p:spPr bwMode="auto">
          <a:xfrm>
            <a:off x="214314" y="309019"/>
            <a:ext cx="8715404"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Feedback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0657" name="Picture 1" descr="Screenshot (37)"/>
          <p:cNvPicPr>
            <a:picLocks noChangeAspect="1" noChangeArrowheads="1"/>
          </p:cNvPicPr>
          <p:nvPr/>
        </p:nvPicPr>
        <p:blipFill>
          <a:blip r:embed="rId2"/>
          <a:srcRect/>
          <a:stretch>
            <a:fillRect/>
          </a:stretch>
        </p:blipFill>
        <p:spPr bwMode="auto">
          <a:xfrm>
            <a:off x="714379" y="1453520"/>
            <a:ext cx="7572397" cy="4261496"/>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ChangeArrowheads="1"/>
          </p:cNvSpPr>
          <p:nvPr/>
        </p:nvSpPr>
        <p:spPr bwMode="auto">
          <a:xfrm>
            <a:off x="357190" y="339797"/>
            <a:ext cx="8358214" cy="6232475"/>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User</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Sign Up Page:-</a:t>
            </a: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p:txBody>
      </p:sp>
      <p:sp>
        <p:nvSpPr>
          <p:cNvPr id="7168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1682" name="Picture 2" descr="Screenshot (54)"/>
          <p:cNvPicPr>
            <a:picLocks noChangeAspect="1" noChangeArrowheads="1"/>
          </p:cNvPicPr>
          <p:nvPr/>
        </p:nvPicPr>
        <p:blipFill>
          <a:blip r:embed="rId2"/>
          <a:srcRect/>
          <a:stretch>
            <a:fillRect/>
          </a:stretch>
        </p:blipFill>
        <p:spPr bwMode="auto">
          <a:xfrm>
            <a:off x="785786" y="1717005"/>
            <a:ext cx="7358082" cy="4140887"/>
          </a:xfrm>
          <a:prstGeom prst="rect">
            <a:avLst/>
          </a:prstGeom>
          <a:noFill/>
        </p:spPr>
      </p:pic>
      <p:sp>
        <p:nvSpPr>
          <p:cNvPr id="71684" name="Rectangle 4"/>
          <p:cNvSpPr>
            <a:spLocks noChangeArrowheads="1"/>
          </p:cNvSpPr>
          <p:nvPr/>
        </p:nvSpPr>
        <p:spPr bwMode="auto">
          <a:xfrm>
            <a:off x="0" y="3802063"/>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357190" y="237581"/>
            <a:ext cx="8501090"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Login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2705" name="Picture 1" descr="Screenshot (55)"/>
          <p:cNvPicPr>
            <a:picLocks noChangeAspect="1" noChangeArrowheads="1"/>
          </p:cNvPicPr>
          <p:nvPr/>
        </p:nvPicPr>
        <p:blipFill>
          <a:blip r:embed="rId2"/>
          <a:srcRect/>
          <a:stretch>
            <a:fillRect/>
          </a:stretch>
        </p:blipFill>
        <p:spPr bwMode="auto">
          <a:xfrm>
            <a:off x="681586" y="1385894"/>
            <a:ext cx="7819504" cy="4400560"/>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57158" y="237581"/>
            <a:ext cx="8501090"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Forget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3729" name="Picture 1" descr="Screenshot (56)"/>
          <p:cNvPicPr>
            <a:picLocks noChangeAspect="1" noChangeArrowheads="1"/>
          </p:cNvPicPr>
          <p:nvPr/>
        </p:nvPicPr>
        <p:blipFill>
          <a:blip r:embed="rId2"/>
          <a:srcRect/>
          <a:stretch>
            <a:fillRect/>
          </a:stretch>
        </p:blipFill>
        <p:spPr bwMode="auto">
          <a:xfrm>
            <a:off x="702211" y="1285860"/>
            <a:ext cx="7870317" cy="4429156"/>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57158" y="237581"/>
            <a:ext cx="8501090"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Home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4753" name="Picture 1" descr="Screenshot (41)"/>
          <p:cNvPicPr>
            <a:picLocks noChangeAspect="1" noChangeArrowheads="1"/>
          </p:cNvPicPr>
          <p:nvPr/>
        </p:nvPicPr>
        <p:blipFill>
          <a:blip r:embed="rId2"/>
          <a:srcRect/>
          <a:stretch>
            <a:fillRect/>
          </a:stretch>
        </p:blipFill>
        <p:spPr bwMode="auto">
          <a:xfrm>
            <a:off x="570581" y="1385894"/>
            <a:ext cx="8073385" cy="4543436"/>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nvSpPr>
        <p:spPr bwMode="auto">
          <a:xfrm>
            <a:off x="142845" y="642918"/>
            <a:ext cx="8858312" cy="5755422"/>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Introduction:</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210F17"/>
                </a:solidFill>
                <a:effectLst/>
                <a:latin typeface="Calibri" pitchFamily="34" charset="0"/>
                <a:ea typeface="Trebuchet MS" pitchFamily="34" charset="0"/>
                <a:cs typeface="Calibri" pitchFamily="34" charset="0"/>
              </a:rPr>
              <a:t>We have developed the Website on </a:t>
            </a:r>
            <a:r>
              <a:rPr kumimoji="0" lang="en-US" sz="1600" b="1" i="0" u="none" strike="noStrike" cap="none" normalizeH="0" baseline="0" dirty="0" smtClean="0">
                <a:ln>
                  <a:noFill/>
                </a:ln>
                <a:solidFill>
                  <a:srgbClr val="210F17"/>
                </a:solidFill>
                <a:effectLst/>
                <a:latin typeface="Calibri" pitchFamily="34" charset="0"/>
                <a:ea typeface="Trebuchet MS" pitchFamily="34" charset="0"/>
                <a:cs typeface="Calibri" pitchFamily="34" charset="0"/>
              </a:rPr>
              <a:t>“ </a:t>
            </a:r>
            <a:r>
              <a:rPr kumimoji="0" lang="en-US" sz="1600" b="1" i="0" u="none" strike="noStrike" cap="none" normalizeH="0" baseline="0" dirty="0" err="1" smtClean="0">
                <a:ln>
                  <a:noFill/>
                </a:ln>
                <a:solidFill>
                  <a:schemeClr val="tx1"/>
                </a:solidFill>
                <a:effectLst/>
                <a:latin typeface="Calibri" pitchFamily="34" charset="0"/>
                <a:ea typeface="Trebuchet MS" pitchFamily="34" charset="0"/>
                <a:cs typeface="Calibri" pitchFamily="34" charset="0"/>
              </a:rPr>
              <a:t>FootWear</a:t>
            </a:r>
            <a:r>
              <a:rPr kumimoji="0" lang="en-US" sz="1600" b="1" i="0" u="none" strike="noStrike" cap="none" normalizeH="0" baseline="0" dirty="0" smtClean="0">
                <a:ln>
                  <a:noFill/>
                </a:ln>
                <a:solidFill>
                  <a:schemeClr val="tx1"/>
                </a:solidFill>
                <a:effectLst/>
                <a:latin typeface="Calibri" pitchFamily="34" charset="0"/>
                <a:ea typeface="Trebuchet MS" pitchFamily="34" charset="0"/>
                <a:cs typeface="Calibri" pitchFamily="34" charset="0"/>
              </a:rPr>
              <a:t> </a:t>
            </a:r>
            <a:r>
              <a:rPr kumimoji="0" lang="en-US" sz="1600" b="1" i="0" u="none" strike="noStrike" cap="none" normalizeH="0" baseline="0" dirty="0" smtClean="0">
                <a:ln>
                  <a:noFill/>
                </a:ln>
                <a:solidFill>
                  <a:srgbClr val="210F17"/>
                </a:solidFill>
                <a:effectLst/>
                <a:latin typeface="Calibri" pitchFamily="34" charset="0"/>
                <a:ea typeface="Trebuchet MS" pitchFamily="34" charset="0"/>
                <a:cs typeface="Calibri" pitchFamily="34" charset="0"/>
              </a:rPr>
              <a:t>”</a:t>
            </a:r>
            <a:r>
              <a:rPr kumimoji="0" lang="en-US" sz="1600" b="0" i="0" u="none" strike="noStrike" cap="none" normalizeH="0" baseline="0" dirty="0" smtClean="0">
                <a:ln>
                  <a:noFill/>
                </a:ln>
                <a:solidFill>
                  <a:srgbClr val="210F17"/>
                </a:solidFill>
                <a:effectLst/>
                <a:latin typeface="Calibri" pitchFamily="34" charset="0"/>
                <a:ea typeface="Trebuchet MS" pitchFamily="34" charset="0"/>
                <a:cs typeface="Calibri" pitchFamily="34" charset="0"/>
              </a:rPr>
              <a:t> for selling the shoes .</a:t>
            </a:r>
          </a:p>
          <a:p>
            <a:pPr algn="just"/>
            <a:r>
              <a:rPr lang="en-US" sz="1600" dirty="0"/>
              <a:t>The company </a:t>
            </a:r>
            <a:r>
              <a:rPr lang="en-US" sz="1600" b="1" dirty="0"/>
              <a:t>“ </a:t>
            </a:r>
            <a:r>
              <a:rPr lang="en-US" sz="1600" b="1" dirty="0" err="1"/>
              <a:t>FootWear</a:t>
            </a:r>
            <a:r>
              <a:rPr lang="en-US" sz="1600" b="1" dirty="0"/>
              <a:t> </a:t>
            </a:r>
            <a:r>
              <a:rPr lang="en-US" sz="1600" dirty="0"/>
              <a:t>” have been present on the Indian market since 2021, We will decided to sell shoes everywhere in </a:t>
            </a:r>
            <a:r>
              <a:rPr lang="en-US" sz="1600" dirty="0" err="1"/>
              <a:t>india</a:t>
            </a:r>
            <a:r>
              <a:rPr lang="en-US" sz="1600" dirty="0"/>
              <a:t>, therefore I established </a:t>
            </a:r>
            <a:r>
              <a:rPr lang="en-US" sz="1600" b="1" dirty="0"/>
              <a:t>“ </a:t>
            </a:r>
            <a:r>
              <a:rPr lang="en-US" sz="1600" b="1" dirty="0" err="1"/>
              <a:t>FootWear</a:t>
            </a:r>
            <a:r>
              <a:rPr lang="en-US" sz="1600" b="1" dirty="0"/>
              <a:t> ”</a:t>
            </a:r>
            <a:r>
              <a:rPr lang="en-US" sz="1600" dirty="0"/>
              <a:t> Pvt. Ltd. in order to reach the entire country .</a:t>
            </a:r>
            <a:r>
              <a:rPr lang="en-US" sz="1600" b="1" dirty="0"/>
              <a:t> “ </a:t>
            </a:r>
            <a:r>
              <a:rPr lang="en-US" sz="1600" b="1" dirty="0" err="1"/>
              <a:t>FootWear</a:t>
            </a:r>
            <a:r>
              <a:rPr lang="en-US" sz="1600" b="1" dirty="0"/>
              <a:t> ”</a:t>
            </a:r>
            <a:r>
              <a:rPr lang="en-US" sz="1600" dirty="0"/>
              <a:t> Pvt. Ltd. intend to be an active participant in the shoes market.</a:t>
            </a:r>
          </a:p>
          <a:p>
            <a:pPr algn="just"/>
            <a:r>
              <a:rPr lang="en-US" sz="1600" dirty="0"/>
              <a:t>We realize that style and prosperity begin with the correct shoes. We likewise understand that effectively finding the size and style to meet your requirements. Since beginning our web based business website in 2021, we’ve been endeavoring to present to you that perfect shopping experience.</a:t>
            </a:r>
          </a:p>
          <a:p>
            <a:pPr algn="just"/>
            <a:r>
              <a:rPr lang="en-US" sz="1600" dirty="0"/>
              <a:t>We pride ourselves on conveying hard-to-discover styles, sizes and widths since we realize that each individual’s needs contrast. Regardless of whether you’re experiencing issues and looking over our vast determination of different shoes or you have a straightforward inquiry.    </a:t>
            </a:r>
          </a:p>
          <a:p>
            <a:pPr algn="just"/>
            <a:r>
              <a:rPr lang="en-US" sz="1600" dirty="0"/>
              <a:t>The main activities of </a:t>
            </a:r>
            <a:r>
              <a:rPr lang="en-US" sz="1600" b="1" dirty="0"/>
              <a:t>“ </a:t>
            </a:r>
            <a:r>
              <a:rPr lang="en-US" sz="1600" b="1" dirty="0" err="1"/>
              <a:t>FootWear</a:t>
            </a:r>
            <a:r>
              <a:rPr lang="en-US" sz="1600" b="1" dirty="0"/>
              <a:t> ”</a:t>
            </a:r>
            <a:r>
              <a:rPr lang="en-US" sz="1600" dirty="0"/>
              <a:t> Pvt. Ltd. are mostly sale of shoes on the market of India. </a:t>
            </a:r>
          </a:p>
          <a:p>
            <a:pPr algn="just"/>
            <a:endParaRPr lang="en-US" sz="1600" b="1" dirty="0" smtClean="0"/>
          </a:p>
          <a:p>
            <a:pPr algn="just"/>
            <a:r>
              <a:rPr lang="en-US" sz="1600" b="1" dirty="0" smtClean="0"/>
              <a:t>Categories </a:t>
            </a:r>
            <a:r>
              <a:rPr lang="en-US" sz="1600" b="1" dirty="0"/>
              <a:t>:-</a:t>
            </a:r>
            <a:endParaRPr lang="en-US" sz="1600" dirty="0"/>
          </a:p>
          <a:p>
            <a:pPr algn="just"/>
            <a:r>
              <a:rPr lang="en-US" sz="1600" dirty="0"/>
              <a:t>     Man </a:t>
            </a:r>
          </a:p>
          <a:p>
            <a:pPr algn="just"/>
            <a:r>
              <a:rPr lang="en-US" sz="1600" dirty="0"/>
              <a:t>     Woman</a:t>
            </a:r>
          </a:p>
          <a:p>
            <a:pPr algn="just"/>
            <a:r>
              <a:rPr lang="en-US" sz="1600" b="1" dirty="0"/>
              <a:t>Sub-Categories :-</a:t>
            </a:r>
            <a:r>
              <a:rPr lang="en-US" sz="1600" dirty="0"/>
              <a:t> </a:t>
            </a:r>
          </a:p>
          <a:p>
            <a:pPr algn="just"/>
            <a:r>
              <a:rPr lang="en-US" sz="1600" dirty="0"/>
              <a:t>     Sports</a:t>
            </a:r>
          </a:p>
          <a:p>
            <a:pPr algn="just"/>
            <a:r>
              <a:rPr lang="en-US" sz="1600" dirty="0"/>
              <a:t>     </a:t>
            </a:r>
            <a:r>
              <a:rPr lang="en-US" sz="1600" dirty="0" err="1" smtClean="0"/>
              <a:t>Partywear</a:t>
            </a:r>
            <a:endParaRPr lang="en-US" sz="1600" dirty="0" smtClean="0"/>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IN" sz="1600" dirty="0" smtClean="0">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IN" sz="1600" b="0" i="0" u="none" strike="noStrike" cap="none" normalizeH="0" baseline="0" dirty="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5780" name="Rectangle 4"/>
          <p:cNvSpPr>
            <a:spLocks noChangeArrowheads="1"/>
          </p:cNvSpPr>
          <p:nvPr/>
        </p:nvSpPr>
        <p:spPr bwMode="auto">
          <a:xfrm>
            <a:off x="357190" y="357166"/>
            <a:ext cx="8501090" cy="6170920"/>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Home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5782"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5781" name="Picture 5" descr="Screenshot (42)"/>
          <p:cNvPicPr>
            <a:picLocks noChangeAspect="1" noChangeArrowheads="1"/>
          </p:cNvPicPr>
          <p:nvPr/>
        </p:nvPicPr>
        <p:blipFill>
          <a:blip r:embed="rId2"/>
          <a:srcRect/>
          <a:stretch>
            <a:fillRect/>
          </a:stretch>
        </p:blipFill>
        <p:spPr bwMode="auto">
          <a:xfrm>
            <a:off x="714348" y="1571612"/>
            <a:ext cx="7593828" cy="4273557"/>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6803" name="Rectangle 3"/>
          <p:cNvSpPr>
            <a:spLocks noChangeArrowheads="1"/>
          </p:cNvSpPr>
          <p:nvPr/>
        </p:nvSpPr>
        <p:spPr bwMode="auto">
          <a:xfrm>
            <a:off x="357222" y="278241"/>
            <a:ext cx="8429620" cy="6294031"/>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Home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p:txBody>
      </p:sp>
      <p:sp>
        <p:nvSpPr>
          <p:cNvPr id="76805"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6804" name="Picture 4" descr="Screenshot (43)"/>
          <p:cNvPicPr>
            <a:picLocks noChangeAspect="1" noChangeArrowheads="1"/>
          </p:cNvPicPr>
          <p:nvPr/>
        </p:nvPicPr>
        <p:blipFill>
          <a:blip r:embed="rId2"/>
          <a:srcRect/>
          <a:stretch>
            <a:fillRect/>
          </a:stretch>
        </p:blipFill>
        <p:spPr bwMode="auto">
          <a:xfrm>
            <a:off x="792592" y="1528770"/>
            <a:ext cx="7565622" cy="4257684"/>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357158" y="166143"/>
            <a:ext cx="8358214"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Category :-</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7825" name="Picture 1" descr="Screenshot (44)"/>
          <p:cNvPicPr>
            <a:picLocks noChangeAspect="1" noChangeArrowheads="1"/>
          </p:cNvPicPr>
          <p:nvPr/>
        </p:nvPicPr>
        <p:blipFill>
          <a:blip r:embed="rId2"/>
          <a:srcRect/>
          <a:stretch>
            <a:fillRect/>
          </a:stretch>
        </p:blipFill>
        <p:spPr bwMode="auto">
          <a:xfrm>
            <a:off x="714348" y="1127565"/>
            <a:ext cx="7643834" cy="4301699"/>
          </a:xfrm>
          <a:prstGeom prst="rect">
            <a:avLst/>
          </a:prstGeom>
          <a:noFill/>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285720" y="71414"/>
            <a:ext cx="8643998" cy="666336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Man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8849" name="Picture 1" descr="Screenshot (46)"/>
          <p:cNvPicPr>
            <a:picLocks noChangeAspect="1" noChangeArrowheads="1"/>
          </p:cNvPicPr>
          <p:nvPr/>
        </p:nvPicPr>
        <p:blipFill>
          <a:blip r:embed="rId2"/>
          <a:srcRect/>
          <a:stretch>
            <a:fillRect/>
          </a:stretch>
        </p:blipFill>
        <p:spPr bwMode="auto">
          <a:xfrm>
            <a:off x="570581" y="1314456"/>
            <a:ext cx="8073385" cy="4543436"/>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214314" y="180402"/>
            <a:ext cx="8715404"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Woman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79873" name="Picture 1" descr="Screenshot (47)"/>
          <p:cNvPicPr>
            <a:picLocks noChangeAspect="1" noChangeArrowheads="1"/>
          </p:cNvPicPr>
          <p:nvPr/>
        </p:nvPicPr>
        <p:blipFill>
          <a:blip r:embed="rId2"/>
          <a:srcRect/>
          <a:stretch>
            <a:fillRect/>
          </a:stretch>
        </p:blipFill>
        <p:spPr bwMode="auto">
          <a:xfrm>
            <a:off x="642910" y="1357298"/>
            <a:ext cx="7692563" cy="4329122"/>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214282" y="237581"/>
            <a:ext cx="8643966"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Sub-Category :-</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0897" name="Picture 1" descr="Screenshot (45)"/>
          <p:cNvPicPr>
            <a:picLocks noChangeAspect="1" noChangeArrowheads="1"/>
          </p:cNvPicPr>
          <p:nvPr/>
        </p:nvPicPr>
        <p:blipFill>
          <a:blip r:embed="rId2"/>
          <a:srcRect/>
          <a:stretch>
            <a:fillRect/>
          </a:stretch>
        </p:blipFill>
        <p:spPr bwMode="auto">
          <a:xfrm>
            <a:off x="428596" y="1028704"/>
            <a:ext cx="8200325" cy="4614874"/>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ChangeArrowheads="1"/>
          </p:cNvSpPr>
          <p:nvPr/>
        </p:nvSpPr>
        <p:spPr bwMode="auto">
          <a:xfrm>
            <a:off x="500066" y="366198"/>
            <a:ext cx="8143900" cy="606319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Add Sub-</a:t>
            </a:r>
            <a:r>
              <a:rPr kumimoji="0" lang="en-US" sz="1300" b="1" i="0" u="sng"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Catrgory</a:t>
            </a: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5" name="Picture 1" descr="Screenshot (27)"/>
          <p:cNvPicPr>
            <a:picLocks noChangeAspect="1" noChangeArrowheads="1"/>
          </p:cNvPicPr>
          <p:nvPr/>
        </p:nvPicPr>
        <p:blipFill>
          <a:blip r:embed="rId2"/>
          <a:srcRect/>
          <a:stretch>
            <a:fillRect/>
          </a:stretch>
        </p:blipFill>
        <p:spPr bwMode="auto">
          <a:xfrm>
            <a:off x="571472" y="1457332"/>
            <a:ext cx="7946444" cy="4471998"/>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571504" y="151884"/>
            <a:ext cx="8072462" cy="606319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Update Sub-Category :-</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2945" name="Picture 1" descr="Screenshot (28)"/>
          <p:cNvPicPr>
            <a:picLocks noChangeAspect="1" noChangeArrowheads="1"/>
          </p:cNvPicPr>
          <p:nvPr/>
        </p:nvPicPr>
        <p:blipFill>
          <a:blip r:embed="rId2"/>
          <a:srcRect/>
          <a:stretch>
            <a:fillRect/>
          </a:stretch>
        </p:blipFill>
        <p:spPr bwMode="auto">
          <a:xfrm>
            <a:off x="714348" y="1028704"/>
            <a:ext cx="7438682" cy="4186246"/>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28596" y="294760"/>
            <a:ext cx="8286776" cy="606319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Product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3969" name="Picture 1" descr="Screenshot (29)"/>
          <p:cNvPicPr>
            <a:picLocks noChangeAspect="1" noChangeArrowheads="1"/>
          </p:cNvPicPr>
          <p:nvPr/>
        </p:nvPicPr>
        <p:blipFill>
          <a:blip r:embed="rId2"/>
          <a:srcRect/>
          <a:stretch>
            <a:fillRect/>
          </a:stretch>
        </p:blipFill>
        <p:spPr bwMode="auto">
          <a:xfrm>
            <a:off x="571472" y="1243018"/>
            <a:ext cx="7946444" cy="4471998"/>
          </a:xfrm>
          <a:prstGeom prst="rect">
            <a:avLst/>
          </a:prstGeom>
          <a:noFill/>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571472" y="294760"/>
            <a:ext cx="8001024" cy="606319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Add Product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4993" name="Picture 1" descr="Screenshot (30)"/>
          <p:cNvPicPr>
            <a:picLocks noChangeAspect="1" noChangeArrowheads="1"/>
          </p:cNvPicPr>
          <p:nvPr/>
        </p:nvPicPr>
        <p:blipFill>
          <a:blip r:embed="rId2"/>
          <a:srcRect/>
          <a:stretch>
            <a:fillRect/>
          </a:stretch>
        </p:blipFill>
        <p:spPr bwMode="auto">
          <a:xfrm>
            <a:off x="642910" y="1428736"/>
            <a:ext cx="7787633" cy="4382624"/>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WordArt 2"/>
          <p:cNvSpPr>
            <a:spLocks noChangeArrowheads="1" noChangeShapeType="1" noTextEdit="1"/>
          </p:cNvSpPr>
          <p:nvPr/>
        </p:nvSpPr>
        <p:spPr bwMode="auto">
          <a:xfrm>
            <a:off x="1857356" y="2714620"/>
            <a:ext cx="5429288" cy="1285884"/>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dirty="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COLLEGE PROFILE</a:t>
            </a:r>
            <a:endParaRPr lang="en-US" sz="3600" b="1" kern="10" spc="0" dirty="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500034" y="423376"/>
            <a:ext cx="8001024" cy="5863144"/>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Update Product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6017" name="Picture 1" descr="Screenshot (31)"/>
          <p:cNvPicPr>
            <a:picLocks noChangeAspect="1" noChangeArrowheads="1"/>
          </p:cNvPicPr>
          <p:nvPr/>
        </p:nvPicPr>
        <p:blipFill>
          <a:blip r:embed="rId2"/>
          <a:srcRect/>
          <a:stretch>
            <a:fillRect/>
          </a:stretch>
        </p:blipFill>
        <p:spPr bwMode="auto">
          <a:xfrm>
            <a:off x="776656" y="1385894"/>
            <a:ext cx="7438682" cy="4186246"/>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642942" y="294760"/>
            <a:ext cx="8072462" cy="606319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Update Product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7041" name="Picture 1" descr="Screenshot (31)"/>
          <p:cNvPicPr>
            <a:picLocks noChangeAspect="1" noChangeArrowheads="1"/>
          </p:cNvPicPr>
          <p:nvPr/>
        </p:nvPicPr>
        <p:blipFill>
          <a:blip r:embed="rId2"/>
          <a:srcRect/>
          <a:stretch>
            <a:fillRect/>
          </a:stretch>
        </p:blipFill>
        <p:spPr bwMode="auto">
          <a:xfrm>
            <a:off x="1000100" y="1428736"/>
            <a:ext cx="7489495" cy="4214842"/>
          </a:xfrm>
          <a:prstGeom prst="rect">
            <a:avLst/>
          </a:prstGeom>
          <a:noFill/>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357190" y="294760"/>
            <a:ext cx="8215338" cy="606319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Order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8065" name="Picture 1" descr="Screenshot (35)"/>
          <p:cNvPicPr>
            <a:picLocks noChangeAspect="1" noChangeArrowheads="1"/>
          </p:cNvPicPr>
          <p:nvPr/>
        </p:nvPicPr>
        <p:blipFill>
          <a:blip r:embed="rId2"/>
          <a:srcRect/>
          <a:stretch>
            <a:fillRect/>
          </a:stretch>
        </p:blipFill>
        <p:spPr bwMode="auto">
          <a:xfrm>
            <a:off x="642942" y="1319612"/>
            <a:ext cx="7429520" cy="4181090"/>
          </a:xfrm>
          <a:prstGeom prst="rect">
            <a:avLst/>
          </a:prstGeom>
          <a:noFill/>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57190" y="237581"/>
            <a:ext cx="8358214"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Feedback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89089" name="Picture 1" descr="Screenshot (37)"/>
          <p:cNvPicPr>
            <a:picLocks noChangeAspect="1" noChangeArrowheads="1"/>
          </p:cNvPicPr>
          <p:nvPr/>
        </p:nvPicPr>
        <p:blipFill>
          <a:blip r:embed="rId2"/>
          <a:srcRect/>
          <a:stretch>
            <a:fillRect/>
          </a:stretch>
        </p:blipFill>
        <p:spPr bwMode="auto">
          <a:xfrm>
            <a:off x="928662" y="1357298"/>
            <a:ext cx="7438682" cy="4186246"/>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500066" y="113341"/>
            <a:ext cx="8143900" cy="6601807"/>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User</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Sign Up Page:-</a:t>
            </a: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0113" name="Picture 1" descr="Screenshot (54)"/>
          <p:cNvPicPr>
            <a:picLocks noChangeAspect="1" noChangeArrowheads="1"/>
          </p:cNvPicPr>
          <p:nvPr/>
        </p:nvPicPr>
        <p:blipFill>
          <a:blip r:embed="rId2"/>
          <a:srcRect/>
          <a:stretch>
            <a:fillRect/>
          </a:stretch>
        </p:blipFill>
        <p:spPr bwMode="auto">
          <a:xfrm>
            <a:off x="857224" y="1571612"/>
            <a:ext cx="7358082" cy="4140887"/>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57190" y="237581"/>
            <a:ext cx="8286776"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Login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1137" name="Picture 1" descr="Screenshot (55)"/>
          <p:cNvPicPr>
            <a:picLocks noChangeAspect="1" noChangeArrowheads="1"/>
          </p:cNvPicPr>
          <p:nvPr/>
        </p:nvPicPr>
        <p:blipFill>
          <a:blip r:embed="rId2"/>
          <a:srcRect/>
          <a:stretch>
            <a:fillRect/>
          </a:stretch>
        </p:blipFill>
        <p:spPr bwMode="auto">
          <a:xfrm>
            <a:off x="500034" y="1357298"/>
            <a:ext cx="7870317" cy="4429156"/>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285752" y="309019"/>
            <a:ext cx="8501090"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Forget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2161" name="Picture 1" descr="Screenshot (56)"/>
          <p:cNvPicPr>
            <a:picLocks noChangeAspect="1" noChangeArrowheads="1"/>
          </p:cNvPicPr>
          <p:nvPr/>
        </p:nvPicPr>
        <p:blipFill>
          <a:blip r:embed="rId2"/>
          <a:srcRect/>
          <a:stretch>
            <a:fillRect/>
          </a:stretch>
        </p:blipFill>
        <p:spPr bwMode="auto">
          <a:xfrm>
            <a:off x="571472" y="1571612"/>
            <a:ext cx="7819504" cy="4400560"/>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285752" y="223322"/>
            <a:ext cx="8429652" cy="606319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Home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3185" name="Picture 1" descr="Screenshot (41)"/>
          <p:cNvPicPr>
            <a:picLocks noChangeAspect="1" noChangeArrowheads="1"/>
          </p:cNvPicPr>
          <p:nvPr/>
        </p:nvPicPr>
        <p:blipFill>
          <a:blip r:embed="rId2"/>
          <a:srcRect/>
          <a:stretch>
            <a:fillRect/>
          </a:stretch>
        </p:blipFill>
        <p:spPr bwMode="auto">
          <a:xfrm>
            <a:off x="714348" y="1000108"/>
            <a:ext cx="7692563" cy="4329122"/>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4213" name="Picture 5" descr="Screenshot (42)"/>
          <p:cNvPicPr>
            <a:picLocks noChangeAspect="1" noChangeArrowheads="1"/>
          </p:cNvPicPr>
          <p:nvPr/>
        </p:nvPicPr>
        <p:blipFill>
          <a:blip r:embed="rId2"/>
          <a:srcRect/>
          <a:stretch>
            <a:fillRect/>
          </a:stretch>
        </p:blipFill>
        <p:spPr bwMode="auto">
          <a:xfrm>
            <a:off x="571471" y="1000108"/>
            <a:ext cx="8262905" cy="464347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Screenshot (43)"/>
          <p:cNvPicPr>
            <a:picLocks noChangeAspect="1" noChangeArrowheads="1"/>
          </p:cNvPicPr>
          <p:nvPr/>
        </p:nvPicPr>
        <p:blipFill>
          <a:blip r:embed="rId2"/>
          <a:srcRect/>
          <a:stretch>
            <a:fillRect/>
          </a:stretch>
        </p:blipFill>
        <p:spPr bwMode="auto">
          <a:xfrm>
            <a:off x="563866" y="1071546"/>
            <a:ext cx="8008662" cy="4500594"/>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ChangeArrowheads="1"/>
          </p:cNvSpPr>
          <p:nvPr/>
        </p:nvSpPr>
        <p:spPr bwMode="auto">
          <a:xfrm>
            <a:off x="142844" y="357166"/>
            <a:ext cx="8858312" cy="6247864"/>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mbria" pitchFamily="18" charset="0"/>
                <a:ea typeface="Times New Roman" pitchFamily="18" charset="0"/>
                <a:cs typeface="Calibri" pitchFamily="34" charset="0"/>
              </a:rPr>
              <a:t>College Profile:</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mbria" pitchFamily="18" charset="0"/>
                <a:ea typeface="Times New Roman" pitchFamily="18" charset="0"/>
                <a:cs typeface="Calibri" pitchFamily="34" charset="0"/>
              </a:rPr>
              <a:t>SMT. CHANDANBEN S. S. SHAH</a:t>
            </a: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Cambria" pitchFamily="18" charset="0"/>
                <a:ea typeface="Times New Roman" pitchFamily="18" charset="0"/>
                <a:cs typeface="Calibri" pitchFamily="34" charset="0"/>
              </a:rPr>
              <a:t>BCA COLLEGE, DEESA</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rgbClr val="000000"/>
              </a:solidFill>
              <a:effectLst/>
              <a:latin typeface="Cambria" pitchFamily="18" charset="0"/>
              <a:ea typeface="Times New Roman" pitchFamily="18" charset="0"/>
              <a:cs typeface="Calibri" pitchFamily="34" charset="0"/>
            </a:endParaRPr>
          </a:p>
          <a:p>
            <a:r>
              <a:rPr lang="en-US" sz="1600" b="1" dirty="0"/>
              <a:t> </a:t>
            </a:r>
            <a:endParaRPr lang="en-US" sz="1600" dirty="0"/>
          </a:p>
          <a:p>
            <a:r>
              <a:rPr lang="en-US" sz="1600" b="1" dirty="0"/>
              <a:t> </a:t>
            </a:r>
            <a:endParaRPr lang="en-US" sz="1600" dirty="0"/>
          </a:p>
          <a:p>
            <a:r>
              <a:rPr lang="en-US" sz="1600" dirty="0"/>
              <a:t>In the academic year 2013-2014 SARDAR PATEL EDUCATION FOUNDATION TRUST has lunched the growing demanded course BACHELOR OF COMPUTER APPLICATIOIN. SMT. CHANDANBEN SHANTILAL SWARUPCHAND SHAH BCA COLLEGE offers three years full time degree Bachelor of Computer Application course affiliated to </a:t>
            </a:r>
            <a:r>
              <a:rPr lang="en-US" sz="1600" dirty="0" err="1"/>
              <a:t>Hemchandracharya</a:t>
            </a:r>
            <a:r>
              <a:rPr lang="en-US" sz="1600" dirty="0"/>
              <a:t> North Gujarat University, </a:t>
            </a:r>
            <a:r>
              <a:rPr lang="en-US" sz="1600" dirty="0" err="1"/>
              <a:t>Patan</a:t>
            </a:r>
            <a:r>
              <a:rPr lang="en-US" sz="1600" dirty="0"/>
              <a:t>.</a:t>
            </a:r>
          </a:p>
          <a:p>
            <a:r>
              <a:rPr lang="en-US" sz="1600" dirty="0"/>
              <a:t>             In the domestic and global corporate world, computers hold the key for the improvement of the quality of products and services. As computer has become a vital and inseparable part of human life, professional are in demand in the field of computer applications.</a:t>
            </a:r>
            <a:br>
              <a:rPr lang="en-US" sz="1600" dirty="0"/>
            </a:br>
            <a:r>
              <a:rPr lang="en-US" sz="1600" dirty="0"/>
              <a:t/>
            </a:r>
            <a:br>
              <a:rPr lang="en-US" sz="1600" dirty="0"/>
            </a:br>
            <a:r>
              <a:rPr lang="en-US" sz="1600" dirty="0"/>
              <a:t>             To adhere to this growing demand professionals are kindled and armed with the skill in the world of computer software and its applications.</a:t>
            </a:r>
          </a:p>
          <a:p>
            <a:r>
              <a:rPr lang="en-US" sz="1600" dirty="0"/>
              <a:t/>
            </a:r>
            <a:br>
              <a:rPr lang="en-US" sz="1600" dirty="0"/>
            </a:br>
            <a:r>
              <a:rPr lang="en-US" sz="1600" dirty="0"/>
              <a:t>             SMT. CHANDANBEN SHANTILAL SWARUPCHAND SHAH BCA COLLEGE, DEESA has an endless line of academic opportunities, the professors here are absolutely fantastic, they all have a level and are more than willing to let students come and interact with them on a 1 - 1 basis, they are happy to offer projects and are on their toes to help the students grow in any way possible.</a:t>
            </a:r>
          </a:p>
          <a:p>
            <a:r>
              <a:rPr lang="en-US" sz="1600" dirty="0"/>
              <a:t>The aim of BACHELOR OF COMPUTER APPLICATIOIN is to provide graduate students with a deep and systematic understanding of the techniques of research, extend, create, interpret and apply knowledge in Computer Application.</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cs typeface="Arial" pitchFamily="34" charset="0"/>
            </a:endParaRPr>
          </a:p>
        </p:txBody>
      </p:sp>
      <p:pic>
        <p:nvPicPr>
          <p:cNvPr id="33794" name="Picture 1" descr="BCA_College"/>
          <p:cNvPicPr>
            <a:picLocks noChangeAspect="1" noChangeArrowheads="1"/>
          </p:cNvPicPr>
          <p:nvPr/>
        </p:nvPicPr>
        <p:blipFill>
          <a:blip r:embed="rId2" cstate="print"/>
          <a:srcRect/>
          <a:stretch>
            <a:fillRect/>
          </a:stretch>
        </p:blipFill>
        <p:spPr bwMode="auto">
          <a:xfrm>
            <a:off x="4214810" y="1214422"/>
            <a:ext cx="500066" cy="600079"/>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ChangeArrowheads="1"/>
          </p:cNvSpPr>
          <p:nvPr/>
        </p:nvSpPr>
        <p:spPr bwMode="auto">
          <a:xfrm>
            <a:off x="357190" y="108964"/>
            <a:ext cx="8429652"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Category :-</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7281" name="Picture 1" descr="Screenshot (44)"/>
          <p:cNvPicPr>
            <a:picLocks noChangeAspect="1" noChangeArrowheads="1"/>
          </p:cNvPicPr>
          <p:nvPr/>
        </p:nvPicPr>
        <p:blipFill>
          <a:blip r:embed="rId2"/>
          <a:srcRect/>
          <a:stretch>
            <a:fillRect/>
          </a:stretch>
        </p:blipFill>
        <p:spPr bwMode="auto">
          <a:xfrm>
            <a:off x="714348" y="1457332"/>
            <a:ext cx="7692563" cy="4329122"/>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357190" y="201297"/>
            <a:ext cx="8429652" cy="6370975"/>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Man Page:-</a:t>
            </a: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US" sz="1300" b="1" u="sng" dirty="0" smtClean="0">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8305" name="Picture 1" descr="Screenshot (46)"/>
          <p:cNvPicPr>
            <a:picLocks noChangeAspect="1" noChangeArrowheads="1"/>
          </p:cNvPicPr>
          <p:nvPr/>
        </p:nvPicPr>
        <p:blipFill>
          <a:blip r:embed="rId2"/>
          <a:srcRect/>
          <a:stretch>
            <a:fillRect/>
          </a:stretch>
        </p:blipFill>
        <p:spPr bwMode="auto">
          <a:xfrm>
            <a:off x="571472" y="1314456"/>
            <a:ext cx="8073385" cy="4543436"/>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428628" y="180402"/>
            <a:ext cx="8358214"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Woman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9329" name="Picture 1" descr="Screenshot (47)"/>
          <p:cNvPicPr>
            <a:picLocks noChangeAspect="1" noChangeArrowheads="1"/>
          </p:cNvPicPr>
          <p:nvPr/>
        </p:nvPicPr>
        <p:blipFill>
          <a:blip r:embed="rId2"/>
          <a:srcRect/>
          <a:stretch>
            <a:fillRect/>
          </a:stretch>
        </p:blipFill>
        <p:spPr bwMode="auto">
          <a:xfrm>
            <a:off x="785786" y="1285860"/>
            <a:ext cx="7743376" cy="4357718"/>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357190" y="309019"/>
            <a:ext cx="8501090" cy="6263253"/>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Sub-Category :-</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0353" name="Picture 1" descr="Screenshot (45)"/>
          <p:cNvPicPr>
            <a:picLocks noChangeAspect="1" noChangeArrowheads="1"/>
          </p:cNvPicPr>
          <p:nvPr/>
        </p:nvPicPr>
        <p:blipFill>
          <a:blip r:embed="rId2"/>
          <a:srcRect/>
          <a:stretch>
            <a:fillRect/>
          </a:stretch>
        </p:blipFill>
        <p:spPr bwMode="auto">
          <a:xfrm>
            <a:off x="686276" y="1428736"/>
            <a:ext cx="7743376" cy="4357718"/>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214314" y="108964"/>
            <a:ext cx="8572528"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Man’s Sport’s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1377" name="Picture 1" descr="Screenshot (48)"/>
          <p:cNvPicPr>
            <a:picLocks noChangeAspect="1" noChangeArrowheads="1"/>
          </p:cNvPicPr>
          <p:nvPr/>
        </p:nvPicPr>
        <p:blipFill>
          <a:blip r:embed="rId2"/>
          <a:srcRect/>
          <a:stretch>
            <a:fillRect/>
          </a:stretch>
        </p:blipFill>
        <p:spPr bwMode="auto">
          <a:xfrm>
            <a:off x="428596" y="1214422"/>
            <a:ext cx="8251139" cy="4643470"/>
          </a:xfrm>
          <a:prstGeom prst="rect">
            <a:avLst/>
          </a:prstGeom>
          <a:noFill/>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285752" y="180402"/>
            <a:ext cx="8572528"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Man’s </a:t>
            </a:r>
            <a:r>
              <a:rPr kumimoji="0" lang="en-US" sz="1300" b="1" i="0" u="sng"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Partywear</a:t>
            </a: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2401" name="Picture 1" descr="Screenshot (49)"/>
          <p:cNvPicPr>
            <a:picLocks noChangeAspect="1" noChangeArrowheads="1"/>
          </p:cNvPicPr>
          <p:nvPr/>
        </p:nvPicPr>
        <p:blipFill>
          <a:blip r:embed="rId2"/>
          <a:srcRect/>
          <a:stretch>
            <a:fillRect/>
          </a:stretch>
        </p:blipFill>
        <p:spPr bwMode="auto">
          <a:xfrm>
            <a:off x="571471" y="1071546"/>
            <a:ext cx="7997257" cy="4500594"/>
          </a:xfrm>
          <a:prstGeom prst="rect">
            <a:avLst/>
          </a:prstGeom>
          <a:noFill/>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285752" y="180402"/>
            <a:ext cx="8572528"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Woman’s Sport’s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3425" name="Picture 1" descr="Screenshot (50)"/>
          <p:cNvPicPr>
            <a:picLocks noChangeAspect="1" noChangeArrowheads="1"/>
          </p:cNvPicPr>
          <p:nvPr/>
        </p:nvPicPr>
        <p:blipFill>
          <a:blip r:embed="rId2"/>
          <a:srcRect/>
          <a:stretch>
            <a:fillRect/>
          </a:stretch>
        </p:blipFill>
        <p:spPr bwMode="auto">
          <a:xfrm>
            <a:off x="928662" y="1357298"/>
            <a:ext cx="7572396" cy="4261496"/>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357190" y="108964"/>
            <a:ext cx="8358214"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Woman’s </a:t>
            </a:r>
            <a:r>
              <a:rPr kumimoji="0" lang="en-US" sz="1300" b="1" i="0" u="sng" strike="noStrike" cap="none" normalizeH="0" baseline="0" dirty="0" err="1" smtClean="0">
                <a:ln>
                  <a:noFill/>
                </a:ln>
                <a:solidFill>
                  <a:schemeClr val="tx1"/>
                </a:solidFill>
                <a:effectLst/>
                <a:latin typeface="Calibri" pitchFamily="34" charset="0"/>
                <a:ea typeface="Times New Roman" pitchFamily="18" charset="0"/>
                <a:cs typeface="Calibri" pitchFamily="34" charset="0"/>
              </a:rPr>
              <a:t>Partywear</a:t>
            </a: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4449" name="Picture 1" descr="Screenshot (51)"/>
          <p:cNvPicPr>
            <a:picLocks noChangeAspect="1" noChangeArrowheads="1"/>
          </p:cNvPicPr>
          <p:nvPr/>
        </p:nvPicPr>
        <p:blipFill>
          <a:blip r:embed="rId2"/>
          <a:srcRect/>
          <a:stretch>
            <a:fillRect/>
          </a:stretch>
        </p:blipFill>
        <p:spPr bwMode="auto">
          <a:xfrm>
            <a:off x="714348" y="1357298"/>
            <a:ext cx="7565622" cy="4257684"/>
          </a:xfrm>
          <a:prstGeom prst="rect">
            <a:avLst/>
          </a:prstGeo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142876" y="180402"/>
            <a:ext cx="8786842"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Products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5473" name="Picture 1" descr="Screenshot (52)"/>
          <p:cNvPicPr>
            <a:picLocks noChangeAspect="1" noChangeArrowheads="1"/>
          </p:cNvPicPr>
          <p:nvPr/>
        </p:nvPicPr>
        <p:blipFill>
          <a:blip r:embed="rId2"/>
          <a:srcRect/>
          <a:stretch>
            <a:fillRect/>
          </a:stretch>
        </p:blipFill>
        <p:spPr bwMode="auto">
          <a:xfrm>
            <a:off x="357158" y="1214422"/>
            <a:ext cx="8327266" cy="4686312"/>
          </a:xfrm>
          <a:prstGeom prst="rect">
            <a:avLst/>
          </a:prstGeom>
          <a:noFill/>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214314" y="180402"/>
            <a:ext cx="8643966"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Add To Cart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6497" name="Picture 1" descr="Screenshot (57)"/>
          <p:cNvPicPr>
            <a:picLocks noChangeAspect="1" noChangeArrowheads="1"/>
          </p:cNvPicPr>
          <p:nvPr/>
        </p:nvPicPr>
        <p:blipFill>
          <a:blip r:embed="rId2"/>
          <a:srcRect/>
          <a:stretch>
            <a:fillRect/>
          </a:stretch>
        </p:blipFill>
        <p:spPr bwMode="auto">
          <a:xfrm>
            <a:off x="500034" y="1214422"/>
            <a:ext cx="8073385" cy="454343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WordArt 2"/>
          <p:cNvSpPr>
            <a:spLocks noChangeArrowheads="1" noChangeShapeType="1" noTextEdit="1"/>
          </p:cNvSpPr>
          <p:nvPr/>
        </p:nvSpPr>
        <p:spPr bwMode="auto">
          <a:xfrm>
            <a:off x="1500166" y="2643182"/>
            <a:ext cx="5826142" cy="1524016"/>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dirty="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PROJECT PROFILE</a:t>
            </a:r>
            <a:endParaRPr lang="en-US" sz="3600" b="1" kern="10" spc="0" dirty="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ChangeArrowheads="1"/>
          </p:cNvSpPr>
          <p:nvPr/>
        </p:nvSpPr>
        <p:spPr bwMode="auto">
          <a:xfrm>
            <a:off x="428628" y="108964"/>
            <a:ext cx="8501090"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Order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7521" name="Picture 1" descr="Screenshot (59)"/>
          <p:cNvPicPr>
            <a:picLocks noChangeAspect="1" noChangeArrowheads="1"/>
          </p:cNvPicPr>
          <p:nvPr/>
        </p:nvPicPr>
        <p:blipFill>
          <a:blip r:embed="rId2"/>
          <a:srcRect/>
          <a:stretch>
            <a:fillRect/>
          </a:stretch>
        </p:blipFill>
        <p:spPr bwMode="auto">
          <a:xfrm>
            <a:off x="1071538" y="1176736"/>
            <a:ext cx="7429520" cy="4181090"/>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Screenshot (60)"/>
          <p:cNvPicPr>
            <a:picLocks noChangeAspect="1" noChangeArrowheads="1"/>
          </p:cNvPicPr>
          <p:nvPr/>
        </p:nvPicPr>
        <p:blipFill>
          <a:blip r:embed="rId2"/>
          <a:srcRect/>
          <a:stretch>
            <a:fillRect/>
          </a:stretch>
        </p:blipFill>
        <p:spPr bwMode="auto">
          <a:xfrm>
            <a:off x="492429" y="1142984"/>
            <a:ext cx="8008661" cy="4500594"/>
          </a:xfrm>
          <a:prstGeom prst="rect">
            <a:avLst/>
          </a:prstGeom>
          <a:noFill/>
          <a:ln w="9525">
            <a:noFill/>
            <a:miter lim="800000"/>
            <a:headEnd/>
            <a:tailEnd/>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428628" y="180402"/>
            <a:ext cx="8358214" cy="6463308"/>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300" b="1" i="0" u="sng" strike="noStrike" cap="none" normalizeH="0" baseline="0" dirty="0" smtClean="0">
                <a:ln>
                  <a:noFill/>
                </a:ln>
                <a:solidFill>
                  <a:schemeClr val="tx1"/>
                </a:solidFill>
                <a:effectLst/>
                <a:latin typeface="Calibri" pitchFamily="34" charset="0"/>
                <a:ea typeface="Times New Roman" pitchFamily="18" charset="0"/>
                <a:cs typeface="Calibri" pitchFamily="34" charset="0"/>
              </a:rPr>
              <a:t>Feedback Page:-</a:t>
            </a: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300" b="1" i="0" u="sng" strike="noStrike" cap="none" normalizeH="0" baseline="0" dirty="0" smtClean="0">
              <a:ln>
                <a:noFill/>
              </a:ln>
              <a:solidFill>
                <a:schemeClr val="tx1"/>
              </a:solidFill>
              <a:effectLst/>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lang="en-IN" sz="1300" b="1" u="sng" dirty="0" smtClean="0">
              <a:latin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09569" name="Picture 1" descr="Screenshot (58)"/>
          <p:cNvPicPr>
            <a:picLocks noChangeAspect="1" noChangeArrowheads="1"/>
          </p:cNvPicPr>
          <p:nvPr/>
        </p:nvPicPr>
        <p:blipFill>
          <a:blip r:embed="rId2"/>
          <a:srcRect/>
          <a:stretch>
            <a:fillRect/>
          </a:stretch>
        </p:blipFill>
        <p:spPr bwMode="auto">
          <a:xfrm>
            <a:off x="864030" y="1600208"/>
            <a:ext cx="7565622" cy="4257684"/>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WordArt 2"/>
          <p:cNvSpPr>
            <a:spLocks noChangeArrowheads="1" noChangeShapeType="1" noTextEdit="1"/>
          </p:cNvSpPr>
          <p:nvPr/>
        </p:nvSpPr>
        <p:spPr bwMode="auto">
          <a:xfrm>
            <a:off x="1643042" y="3000372"/>
            <a:ext cx="5929354" cy="1143008"/>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rPr>
              <a:t>TESTING OF THE SYSTEM</a:t>
            </a:r>
            <a:endParaRPr lang="en-US" sz="3600" b="1" kern="10" spc="0">
              <a:ln w="9525">
                <a:solidFill>
                  <a:srgbClr val="622423"/>
                </a:solidFill>
                <a:round/>
                <a:headEnd/>
                <a:tailEnd/>
              </a:ln>
              <a:solidFill>
                <a:srgbClr val="FF0000"/>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1"/>
          <p:cNvSpPr>
            <a:spLocks noChangeArrowheads="1"/>
          </p:cNvSpPr>
          <p:nvPr/>
        </p:nvSpPr>
        <p:spPr bwMode="auto">
          <a:xfrm>
            <a:off x="285720" y="214290"/>
            <a:ext cx="8572560" cy="6509474"/>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tab pos="457200" algn="l"/>
              </a:tabLst>
            </a:pPr>
            <a:r>
              <a:rPr kumimoji="0" lang="en-US" sz="22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Testing Of The System:</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Website Testing Strategies</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Testing is a set of activities that can be planned in advanced and conducted systematically. A strategy for website testing must accommodation low-level tests that are necessary to verify that a small source code segment has been correctly implemented as well as high-level tests that validate major system functions against customer requirements</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There are three types of testing strategies</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Unit test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Char char="•"/>
              <a:tabLst>
                <a:tab pos="457200" algn="l"/>
              </a:tabLst>
            </a:pPr>
            <a:r>
              <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Integration test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3.  Performance test</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Unit Testing:</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Unit testing focuses verification efforts on the smallest unit of website design module. The unit test is always white box oriented. The tests that occur as part of unit testing are testing the module interface, examining the local data structures, testing the boundary conditions, execution all the independent paths and testing error-handling paths.</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 Integration Testing:</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Integration testing is a systematic technique or construction the program structure while at the same time conducting tests to uncover errors associated with interfacing. Scope of testing summarizes the specific functional, performance, and internal design characteristics that are to be tested. It employs top-down testing and bottom-up testing methods for this case.</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Performance Testing:</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r>
              <a:rPr kumimoji="0" lang="en-US" sz="1300" b="0"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Timing for both read and update transactions should be gathered to determine whether system functions are being performed in an acceptable timeframe.</a:t>
            </a: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lang="en-IN" sz="1300" dirty="0" smtClean="0">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lang="en-IN" sz="1300" dirty="0" smtClean="0">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lang="en-IN" sz="1300" dirty="0" smtClean="0">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lang="en-IN" sz="1300" dirty="0" smtClean="0">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kumimoji="0" lang="en-IN" sz="1300" b="0" i="0" u="none" strike="noStrike" cap="none" normalizeH="0" baseline="0" dirty="0" smtClean="0">
              <a:ln>
                <a:noFill/>
              </a:ln>
              <a:solidFill>
                <a:schemeClr val="tx1"/>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lang="en-IN" sz="1300" dirty="0" smtClean="0">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720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WordArt 2"/>
          <p:cNvSpPr>
            <a:spLocks noChangeArrowheads="1" noChangeShapeType="1" noTextEdit="1"/>
          </p:cNvSpPr>
          <p:nvPr/>
        </p:nvSpPr>
        <p:spPr bwMode="auto">
          <a:xfrm>
            <a:off x="1285852" y="2571744"/>
            <a:ext cx="6286544" cy="1214446"/>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943634"/>
                </a:solidFill>
                <a:effectLst>
                  <a:outerShdw dist="563972" dir="14049741" sx="125000" sy="125000" algn="tl" rotWithShape="0">
                    <a:srgbClr val="C7DFD3">
                      <a:alpha val="80000"/>
                    </a:srgbClr>
                  </a:outerShdw>
                </a:effectLst>
                <a:latin typeface="Times New Roman"/>
                <a:cs typeface="Times New Roman"/>
              </a:rPr>
              <a:t>CONCLUSION</a:t>
            </a:r>
            <a:endParaRPr lang="en-US" sz="3600" b="1" kern="10" spc="0">
              <a:ln w="9525">
                <a:solidFill>
                  <a:srgbClr val="622423"/>
                </a:solidFill>
                <a:round/>
                <a:headEnd/>
                <a:tailEnd/>
              </a:ln>
              <a:solidFill>
                <a:srgbClr val="943634"/>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1"/>
          <p:cNvSpPr>
            <a:spLocks noChangeArrowheads="1"/>
          </p:cNvSpPr>
          <p:nvPr/>
        </p:nvSpPr>
        <p:spPr bwMode="auto">
          <a:xfrm>
            <a:off x="285720" y="448648"/>
            <a:ext cx="8501090" cy="5909310"/>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just" defTabSz="914400" rtl="0" eaLnBrk="1" fontAlgn="base" latinLnBrk="0" hangingPunct="1">
              <a:lnSpc>
                <a:spcPct val="100000"/>
              </a:lnSpc>
              <a:spcBef>
                <a:spcPct val="0"/>
              </a:spcBef>
              <a:spcAft>
                <a:spcPct val="0"/>
              </a:spcAft>
              <a:buClrTx/>
              <a:buSzTx/>
              <a:buFontTx/>
              <a:buNone/>
              <a:tabLst>
                <a:tab pos="4514850" algn="l"/>
                <a:tab pos="6343650" algn="l"/>
              </a:tabLst>
            </a:pPr>
            <a:r>
              <a:rPr kumimoji="0" lang="en-US" sz="2200" b="1" i="0" u="none" strike="noStrike" cap="none" normalizeH="0" baseline="0" dirty="0" smtClean="0">
                <a:ln>
                  <a:noFill/>
                </a:ln>
                <a:solidFill>
                  <a:srgbClr val="000000"/>
                </a:solidFill>
                <a:effectLst/>
                <a:latin typeface="Calibri" pitchFamily="34" charset="0"/>
                <a:ea typeface="Times New Roman" pitchFamily="18" charset="0"/>
                <a:cs typeface="Calibri" pitchFamily="34" charset="0"/>
              </a:rPr>
              <a:t>Conclusion:</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r>
              <a:rPr kumimoji="0" lang="en-US" sz="1300" b="0" i="0" u="none" strike="noStrike" cap="none" normalizeH="0" baseline="0" dirty="0" smtClean="0">
                <a:ln>
                  <a:noFill/>
                </a:ln>
                <a:solidFill>
                  <a:srgbClr val="210F17"/>
                </a:solidFill>
                <a:effectLst/>
                <a:latin typeface="Calibri" pitchFamily="34" charset="0"/>
                <a:ea typeface="Trebuchet MS" pitchFamily="34" charset="0"/>
                <a:cs typeface="Calibri" pitchFamily="34" charset="0"/>
              </a:rPr>
              <a:t>That time first you have also verified the input is correct and system output is accurate. You also run the system and debug the system through the live data.</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r>
              <a:rPr kumimoji="0" lang="en-US" sz="1300" b="0" i="0" u="none" strike="noStrike" cap="none" normalizeH="0" baseline="0" dirty="0" smtClean="0">
                <a:ln>
                  <a:noFill/>
                </a:ln>
                <a:solidFill>
                  <a:srgbClr val="210F17"/>
                </a:solidFill>
                <a:effectLst/>
                <a:latin typeface="Calibri" pitchFamily="34" charset="0"/>
                <a:ea typeface="Trebuchet MS" pitchFamily="34" charset="0"/>
                <a:cs typeface="Calibri" pitchFamily="34" charset="0"/>
              </a:rPr>
              <a:t>That is our first live project through software engineering. To accomplish the target we followed SYSTEM DEVELOPMENT LIFE CYCLE (SDLC) approach.</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r>
              <a:rPr kumimoji="0" lang="en-US" sz="1300" b="0" i="0" u="none" strike="noStrike" cap="none" normalizeH="0" baseline="0" dirty="0" smtClean="0">
                <a:ln>
                  <a:noFill/>
                </a:ln>
                <a:solidFill>
                  <a:srgbClr val="210F17"/>
                </a:solidFill>
                <a:effectLst/>
                <a:latin typeface="Calibri" pitchFamily="34" charset="0"/>
                <a:ea typeface="Trebuchet MS" pitchFamily="34" charset="0"/>
                <a:cs typeface="Calibri" pitchFamily="34" charset="0"/>
              </a:rPr>
              <a:t>During analysis we used fact-finding method in which first we studying the documents, taking interviews of organization staff to take the information about organization, and then observed the manual system. The organization staff has spent some time to give brief ideas to complete the system.</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r>
              <a:rPr kumimoji="0" lang="en-US" sz="1300" b="0" i="0" u="none" strike="noStrike" cap="none" normalizeH="0" baseline="0" dirty="0" smtClean="0">
                <a:ln>
                  <a:noFill/>
                </a:ln>
                <a:solidFill>
                  <a:srgbClr val="210F17"/>
                </a:solidFill>
                <a:effectLst/>
                <a:latin typeface="Calibri" pitchFamily="34" charset="0"/>
                <a:ea typeface="Trebuchet MS" pitchFamily="34" charset="0"/>
                <a:cs typeface="Calibri" pitchFamily="34" charset="0"/>
              </a:rPr>
              <a:t>It was an exciting moment for us. We also get some experience about the organization work and developing system. We do not show many tasks from them. It is very useful to us in our future.</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r>
              <a:rPr kumimoji="0" lang="en-US" sz="1300" b="0" i="0" u="none" strike="noStrike" cap="none" normalizeH="0" baseline="0" dirty="0" smtClean="0">
                <a:ln>
                  <a:noFill/>
                </a:ln>
                <a:solidFill>
                  <a:srgbClr val="210F17"/>
                </a:solidFill>
                <a:effectLst/>
                <a:latin typeface="Calibri" pitchFamily="34" charset="0"/>
                <a:ea typeface="Trebuchet MS" pitchFamily="34" charset="0"/>
                <a:cs typeface="Calibri" pitchFamily="34" charset="0"/>
              </a:rPr>
              <a:t>Now we feel so much pleasure and get so many ideas about the database management and software engineering and coding.</a:t>
            </a: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lang="en-IN" sz="1300" dirty="0" smtClean="0">
              <a:solidFill>
                <a:srgbClr val="210F17"/>
              </a:solidFill>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kumimoji="0" lang="en-IN" sz="1300" b="0" i="0" u="none" strike="noStrike" cap="none" normalizeH="0" baseline="0" dirty="0" smtClean="0">
              <a:ln>
                <a:noFill/>
              </a:ln>
              <a:solidFill>
                <a:srgbClr val="210F17"/>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lang="en-IN" sz="1300" dirty="0" smtClean="0">
              <a:solidFill>
                <a:srgbClr val="210F17"/>
              </a:solidFill>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kumimoji="0" lang="en-IN" sz="1300" b="0" i="0" u="none" strike="noStrike" cap="none" normalizeH="0" baseline="0" dirty="0" smtClean="0">
              <a:ln>
                <a:noFill/>
              </a:ln>
              <a:solidFill>
                <a:srgbClr val="210F17"/>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lang="en-IN" sz="1300" dirty="0" smtClean="0">
              <a:solidFill>
                <a:srgbClr val="210F17"/>
              </a:solidFill>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kumimoji="0" lang="en-IN" sz="1300" b="0" i="0" u="none" strike="noStrike" cap="none" normalizeH="0" baseline="0" dirty="0" smtClean="0">
              <a:ln>
                <a:noFill/>
              </a:ln>
              <a:solidFill>
                <a:srgbClr val="210F17"/>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lang="en-IN" sz="1300" dirty="0" smtClean="0">
              <a:solidFill>
                <a:srgbClr val="210F17"/>
              </a:solidFill>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kumimoji="0" lang="en-IN" sz="1300" b="0" i="0" u="none" strike="noStrike" cap="none" normalizeH="0" baseline="0" dirty="0" smtClean="0">
              <a:ln>
                <a:noFill/>
              </a:ln>
              <a:solidFill>
                <a:srgbClr val="210F17"/>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lang="en-IN" sz="1300" dirty="0" smtClean="0">
              <a:solidFill>
                <a:srgbClr val="210F17"/>
              </a:solidFill>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kumimoji="0" lang="en-IN" sz="1300" b="0" i="0" u="none" strike="noStrike" cap="none" normalizeH="0" baseline="0" dirty="0" smtClean="0">
              <a:ln>
                <a:noFill/>
              </a:ln>
              <a:solidFill>
                <a:srgbClr val="210F17"/>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lang="en-IN" sz="1300" dirty="0" smtClean="0">
              <a:solidFill>
                <a:srgbClr val="210F17"/>
              </a:solidFill>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kumimoji="0" lang="en-IN" sz="1300" b="0" i="0" u="none" strike="noStrike" cap="none" normalizeH="0" baseline="0" dirty="0" smtClean="0">
              <a:ln>
                <a:noFill/>
              </a:ln>
              <a:solidFill>
                <a:srgbClr val="210F17"/>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lang="en-IN" sz="1300" dirty="0" smtClean="0">
              <a:solidFill>
                <a:srgbClr val="210F17"/>
              </a:solidFill>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kumimoji="0" lang="en-IN" sz="1300" b="0" i="0" u="none" strike="noStrike" cap="none" normalizeH="0" baseline="0" dirty="0" smtClean="0">
              <a:ln>
                <a:noFill/>
              </a:ln>
              <a:solidFill>
                <a:srgbClr val="210F17"/>
              </a:solidFill>
              <a:effectLst/>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lang="en-IN" sz="1300" dirty="0" smtClean="0">
              <a:solidFill>
                <a:srgbClr val="210F17"/>
              </a:solidFill>
              <a:latin typeface="Calibri" pitchFamily="34" charset="0"/>
              <a:cs typeface="Calibri" pitchFamily="34" charset="0"/>
            </a:endParaRPr>
          </a:p>
          <a:p>
            <a:pPr marL="0" marR="0" lvl="0" indent="457200" algn="just" defTabSz="914400" rtl="0" eaLnBrk="0" fontAlgn="base" latinLnBrk="0" hangingPunct="0">
              <a:lnSpc>
                <a:spcPct val="100000"/>
              </a:lnSpc>
              <a:spcBef>
                <a:spcPct val="0"/>
              </a:spcBef>
              <a:spcAft>
                <a:spcPct val="0"/>
              </a:spcAft>
              <a:buClrTx/>
              <a:buSzTx/>
              <a:buFontTx/>
              <a:buNone/>
              <a:tabLst>
                <a:tab pos="4514850" algn="l"/>
                <a:tab pos="6343650"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WordArt 2"/>
          <p:cNvSpPr>
            <a:spLocks noChangeArrowheads="1" noChangeShapeType="1" noTextEdit="1"/>
          </p:cNvSpPr>
          <p:nvPr/>
        </p:nvSpPr>
        <p:spPr bwMode="auto">
          <a:xfrm>
            <a:off x="1500166" y="2571744"/>
            <a:ext cx="5929354" cy="1143008"/>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943634"/>
                </a:solidFill>
                <a:effectLst>
                  <a:outerShdw dist="563972" dir="14049741" sx="125000" sy="125000" algn="tl" rotWithShape="0">
                    <a:srgbClr val="C7DFD3">
                      <a:alpha val="80000"/>
                    </a:srgbClr>
                  </a:outerShdw>
                </a:effectLst>
                <a:latin typeface="Times New Roman"/>
                <a:cs typeface="Times New Roman"/>
              </a:rPr>
              <a:t>BIBLIOGRAPHY</a:t>
            </a:r>
            <a:endParaRPr lang="en-US" sz="3600" b="1" kern="10" spc="0">
              <a:ln w="9525">
                <a:solidFill>
                  <a:srgbClr val="622423"/>
                </a:solidFill>
                <a:round/>
                <a:headEnd/>
                <a:tailEnd/>
              </a:ln>
              <a:solidFill>
                <a:srgbClr val="943634"/>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1"/>
          <p:cNvSpPr>
            <a:spLocks noChangeArrowheads="1"/>
          </p:cNvSpPr>
          <p:nvPr/>
        </p:nvSpPr>
        <p:spPr bwMode="auto">
          <a:xfrm>
            <a:off x="285720" y="448648"/>
            <a:ext cx="8429652" cy="4801314"/>
          </a:xfrm>
          <a:prstGeom prst="rect">
            <a:avLst/>
          </a:prstGeom>
          <a:solidFill>
            <a:schemeClr val="bg1"/>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809625" algn="l"/>
              </a:tabLst>
            </a:pPr>
            <a:r>
              <a:rPr kumimoji="0" lang="en-US" sz="22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Bibliography:</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809625"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Website Reference:</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r>
              <a:rPr kumimoji="0" lang="en-US" sz="1300" b="0" i="0" u="none" strike="noStrike" cap="none" normalizeH="0" baseline="0" dirty="0" smtClean="0">
                <a:ln>
                  <a:noFill/>
                </a:ln>
                <a:solidFill>
                  <a:srgbClr val="210F17"/>
                </a:solidFill>
                <a:effectLst/>
                <a:latin typeface="Calibri" pitchFamily="34" charset="0"/>
                <a:ea typeface="Trebuchet MS" pitchFamily="34" charset="0"/>
                <a:cs typeface="Calibri" pitchFamily="34" charset="0"/>
                <a:hlinkClick r:id="rId2"/>
              </a:rPr>
              <a:t>www.Google.com</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r>
              <a:rPr kumimoji="0" lang="en-US" sz="1300" b="0" i="0" u="none" strike="noStrike" cap="none" normalizeH="0" baseline="0" dirty="0" smtClean="0">
                <a:ln>
                  <a:noFill/>
                </a:ln>
                <a:solidFill>
                  <a:srgbClr val="210F17"/>
                </a:solidFill>
                <a:effectLst/>
                <a:latin typeface="Calibri" pitchFamily="34" charset="0"/>
                <a:ea typeface="Trebuchet MS" pitchFamily="34" charset="0"/>
                <a:cs typeface="Calibri" pitchFamily="34" charset="0"/>
                <a:hlinkClick r:id="rId3"/>
              </a:rPr>
              <a:t>www.w3school.com</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809625" algn="l"/>
              </a:tabLst>
            </a:pPr>
            <a:r>
              <a:rPr kumimoji="0" lang="en-US" sz="1300" b="1" i="0" u="none" strike="noStrike" cap="none" normalizeH="0" baseline="0" dirty="0" smtClean="0">
                <a:ln>
                  <a:noFill/>
                </a:ln>
                <a:solidFill>
                  <a:schemeClr val="tx1"/>
                </a:solidFill>
                <a:effectLst/>
                <a:latin typeface="Calibri" pitchFamily="34" charset="0"/>
                <a:ea typeface="Times New Roman" pitchFamily="18" charset="0"/>
                <a:cs typeface="Calibri" pitchFamily="34" charset="0"/>
              </a:rPr>
              <a:t>Book Reference:</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r>
              <a:rPr lang="en-US" sz="1300" dirty="0" smtClean="0">
                <a:latin typeface="Arial" pitchFamily="34" charset="0"/>
                <a:ea typeface="Calibri" pitchFamily="34" charset="0"/>
                <a:cs typeface="Calibri" pitchFamily="34" charset="0"/>
              </a:rPr>
              <a:t>PHP With </a:t>
            </a:r>
            <a:r>
              <a:rPr lang="en-US" sz="1300" smtClean="0">
                <a:latin typeface="Arial" pitchFamily="34" charset="0"/>
                <a:ea typeface="Calibri" pitchFamily="34" charset="0"/>
                <a:cs typeface="Calibri" pitchFamily="34" charset="0"/>
              </a:rPr>
              <a:t>MySQL</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tabLst>
                <a:tab pos="809625" algn="l"/>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r>
              <a:rPr kumimoji="0" lang="en-US" sz="1300" b="0" i="0" u="none" strike="noStrike" cap="none" normalizeH="0" baseline="0" dirty="0" err="1" smtClean="0">
                <a:ln>
                  <a:noFill/>
                </a:ln>
                <a:solidFill>
                  <a:schemeClr val="tx1"/>
                </a:solidFill>
                <a:effectLst/>
                <a:latin typeface="Arial" pitchFamily="34" charset="0"/>
                <a:ea typeface="Calibri" pitchFamily="34" charset="0"/>
                <a:cs typeface="Calibri" pitchFamily="34" charset="0"/>
                <a:hlinkClick r:id="rId4"/>
              </a:rPr>
              <a:t>Www.Microsoft.Com</a:t>
            </a:r>
            <a:endParaRPr kumimoji="0" lang="en-US" sz="1300" b="0" i="0" u="none" strike="noStrike" cap="none" normalizeH="0" baseline="0" dirty="0" smtClean="0">
              <a:ln>
                <a:noFill/>
              </a:ln>
              <a:solidFill>
                <a:schemeClr val="tx1"/>
              </a:solidFill>
              <a:effectLst/>
              <a:latin typeface="Arial" pitchFamily="34" charset="0"/>
              <a:ea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lang="en-IN" sz="1300" dirty="0" smtClean="0">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kumimoji="0" lang="en-IN" sz="1300" b="0" i="0" u="none" strike="noStrike" cap="none" normalizeH="0" baseline="0" dirty="0" smtClean="0">
              <a:ln>
                <a:noFill/>
              </a:ln>
              <a:solidFill>
                <a:schemeClr val="tx1"/>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lang="en-IN" sz="1300" dirty="0" smtClean="0">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kumimoji="0" lang="en-IN" sz="1300" b="0" i="0" u="none" strike="noStrike" cap="none" normalizeH="0" baseline="0" dirty="0" smtClean="0">
              <a:ln>
                <a:noFill/>
              </a:ln>
              <a:solidFill>
                <a:schemeClr val="tx1"/>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lang="en-IN" sz="1300" dirty="0" smtClean="0">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kumimoji="0" lang="en-IN" sz="1300" b="0" i="0" u="none" strike="noStrike" cap="none" normalizeH="0" baseline="0" dirty="0" smtClean="0">
              <a:ln>
                <a:noFill/>
              </a:ln>
              <a:solidFill>
                <a:schemeClr val="tx1"/>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lang="en-IN" sz="1300" dirty="0" smtClean="0">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kumimoji="0" lang="en-IN" sz="1300" b="0" i="0" u="none" strike="noStrike" cap="none" normalizeH="0" baseline="0" dirty="0" smtClean="0">
              <a:ln>
                <a:noFill/>
              </a:ln>
              <a:solidFill>
                <a:schemeClr val="tx1"/>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lang="en-IN" sz="1300" dirty="0" smtClean="0">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kumimoji="0" lang="en-IN" sz="1300" b="0" i="0" u="none" strike="noStrike" cap="none" normalizeH="0" baseline="0" dirty="0" smtClean="0">
              <a:ln>
                <a:noFill/>
              </a:ln>
              <a:solidFill>
                <a:schemeClr val="tx1"/>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lang="en-IN" sz="1300" dirty="0" smtClean="0">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kumimoji="0" lang="en-IN" sz="1300" b="0" i="0" u="none" strike="noStrike" cap="none" normalizeH="0" baseline="0" dirty="0" smtClean="0">
              <a:ln>
                <a:noFill/>
              </a:ln>
              <a:solidFill>
                <a:schemeClr val="tx1"/>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lang="en-IN" sz="1300" dirty="0" smtClean="0">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809625" algn="l"/>
              </a:tabLst>
            </a:pPr>
            <a:endParaRPr kumimoji="0" lang="en-IN" sz="1300" b="0" i="0" u="none" strike="noStrike" cap="none" normalizeH="0" baseline="0" dirty="0" smtClean="0">
              <a:ln>
                <a:noFill/>
              </a:ln>
              <a:solidFill>
                <a:schemeClr val="tx1"/>
              </a:solidFill>
              <a:effectLst/>
              <a:latin typeface="Arial"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tabLst>
                <a:tab pos="809625" algn="l"/>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WordArt 2"/>
          <p:cNvSpPr>
            <a:spLocks noChangeArrowheads="1" noChangeShapeType="1" noTextEdit="1"/>
          </p:cNvSpPr>
          <p:nvPr/>
        </p:nvSpPr>
        <p:spPr bwMode="auto">
          <a:xfrm>
            <a:off x="1500166" y="2928934"/>
            <a:ext cx="5786478" cy="714380"/>
          </a:xfrm>
          <a:prstGeom prst="rect">
            <a:avLst/>
          </a:prstGeom>
          <a:solidFill>
            <a:schemeClr val="bg1"/>
          </a:solidFill>
        </p:spPr>
        <p:txBody>
          <a:bodyPr wrap="none" fromWordArt="1">
            <a:prstTxWarp prst="textDeflate">
              <a:avLst>
                <a:gd name="adj" fmla="val 18750"/>
              </a:avLst>
            </a:prstTxWarp>
          </a:bodyPr>
          <a:lstStyle/>
          <a:p>
            <a:pPr algn="ctr" rtl="0"/>
            <a:r>
              <a:rPr lang="en-US" sz="3600" b="1" kern="10" spc="0" smtClean="0">
                <a:ln w="9525">
                  <a:solidFill>
                    <a:srgbClr val="622423"/>
                  </a:solidFill>
                  <a:round/>
                  <a:headEnd/>
                  <a:tailEnd/>
                </a:ln>
                <a:solidFill>
                  <a:srgbClr val="943634"/>
                </a:solidFill>
                <a:effectLst>
                  <a:outerShdw dist="563972" dir="14049741" sx="125000" sy="125000" algn="tl" rotWithShape="0">
                    <a:srgbClr val="C7DFD3">
                      <a:alpha val="80000"/>
                    </a:srgbClr>
                  </a:outerShdw>
                </a:effectLst>
                <a:latin typeface="Times New Roman"/>
                <a:cs typeface="Times New Roman"/>
              </a:rPr>
              <a:t>THANK YOU...</a:t>
            </a:r>
            <a:endParaRPr lang="en-US" sz="3600" b="1" kern="10" spc="0">
              <a:ln w="9525">
                <a:solidFill>
                  <a:srgbClr val="622423"/>
                </a:solidFill>
                <a:round/>
                <a:headEnd/>
                <a:tailEnd/>
              </a:ln>
              <a:solidFill>
                <a:srgbClr val="943634"/>
              </a:solidFill>
              <a:effectLst>
                <a:outerShdw dist="563972" dir="14049741" sx="125000" sy="125000" algn="tl" rotWithShape="0">
                  <a:srgbClr val="C7DFD3">
                    <a:alpha val="80000"/>
                  </a:srgbClr>
                </a:outerShdw>
              </a:effectLst>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269</TotalTime>
  <Words>1462</Words>
  <Application>Microsoft Office PowerPoint</Application>
  <PresentationFormat>On-screen Show (4:3)</PresentationFormat>
  <Paragraphs>2202</Paragraphs>
  <Slides>99</Slides>
  <Notes>1</Notes>
  <HiddenSlides>0</HiddenSlides>
  <MMClips>0</MMClips>
  <ScaleCrop>false</ScaleCrop>
  <HeadingPairs>
    <vt:vector size="4" baseType="variant">
      <vt:variant>
        <vt:lpstr>Theme</vt:lpstr>
      </vt:variant>
      <vt:variant>
        <vt:i4>1</vt:i4>
      </vt:variant>
      <vt:variant>
        <vt:lpstr>Slide Titles</vt:lpstr>
      </vt:variant>
      <vt:variant>
        <vt:i4>99</vt:i4>
      </vt:variant>
    </vt:vector>
  </HeadingPairs>
  <TitlesOfParts>
    <vt:vector size="10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ASUS</dc:creator>
  <cp:lastModifiedBy>ASUS</cp:lastModifiedBy>
  <cp:revision>84</cp:revision>
  <dcterms:created xsi:type="dcterms:W3CDTF">2021-05-31T12:18:17Z</dcterms:created>
  <dcterms:modified xsi:type="dcterms:W3CDTF">2021-06-10T12:45:58Z</dcterms:modified>
</cp:coreProperties>
</file>